
<file path=[Content_Types].xml><?xml version="1.0" encoding="utf-8"?>
<Types xmlns="http://schemas.openxmlformats.org/package/2006/content-types">
  <Default Extension="png" ContentType="image/png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notesSlides/notesSlide2.xml" ContentType="application/vnd.openxmlformats-officedocument.presentationml.notesSlide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notesSlides/notesSlide3.xml" ContentType="application/vnd.openxmlformats-officedocument.presentationml.notesSlide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ppt/charts/chart21.xml" ContentType="application/vnd.openxmlformats-officedocument.drawingml.chart+xml"/>
  <Override PartName="/ppt/charts/chart22.xml" ContentType="application/vnd.openxmlformats-officedocument.drawingml.chart+xml"/>
  <Override PartName="/ppt/charts/chart23.xml" ContentType="application/vnd.openxmlformats-officedocument.drawingml.chart+xml"/>
  <Override PartName="/ppt/charts/chart24.xml" ContentType="application/vnd.openxmlformats-officedocument.drawingml.chart+xml"/>
  <Override PartName="/ppt/charts/chart25.xml" ContentType="application/vnd.openxmlformats-officedocument.drawingml.chart+xml"/>
  <Override PartName="/ppt/charts/chart2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1" r:id="rId1"/>
  </p:sldMasterIdLst>
  <p:notesMasterIdLst>
    <p:notesMasterId r:id="rId59"/>
  </p:notesMasterIdLst>
  <p:handoutMasterIdLst>
    <p:handoutMasterId r:id="rId60"/>
  </p:handoutMasterIdLst>
  <p:sldIdLst>
    <p:sldId id="648" r:id="rId2"/>
    <p:sldId id="653" r:id="rId3"/>
    <p:sldId id="591" r:id="rId4"/>
    <p:sldId id="571" r:id="rId5"/>
    <p:sldId id="572" r:id="rId6"/>
    <p:sldId id="595" r:id="rId7"/>
    <p:sldId id="574" r:id="rId8"/>
    <p:sldId id="575" r:id="rId9"/>
    <p:sldId id="576" r:id="rId10"/>
    <p:sldId id="577" r:id="rId11"/>
    <p:sldId id="578" r:id="rId12"/>
    <p:sldId id="592" r:id="rId13"/>
    <p:sldId id="580" r:id="rId14"/>
    <p:sldId id="581" r:id="rId15"/>
    <p:sldId id="582" r:id="rId16"/>
    <p:sldId id="583" r:id="rId17"/>
    <p:sldId id="599" r:id="rId18"/>
    <p:sldId id="584" r:id="rId19"/>
    <p:sldId id="600" r:id="rId20"/>
    <p:sldId id="585" r:id="rId21"/>
    <p:sldId id="618" r:id="rId22"/>
    <p:sldId id="621" r:id="rId23"/>
    <p:sldId id="620" r:id="rId24"/>
    <p:sldId id="586" r:id="rId25"/>
    <p:sldId id="619" r:id="rId26"/>
    <p:sldId id="617" r:id="rId27"/>
    <p:sldId id="622" r:id="rId28"/>
    <p:sldId id="623" r:id="rId29"/>
    <p:sldId id="429" r:id="rId30"/>
    <p:sldId id="560" r:id="rId31"/>
    <p:sldId id="543" r:id="rId32"/>
    <p:sldId id="544" r:id="rId33"/>
    <p:sldId id="563" r:id="rId34"/>
    <p:sldId id="564" r:id="rId35"/>
    <p:sldId id="566" r:id="rId36"/>
    <p:sldId id="545" r:id="rId37"/>
    <p:sldId id="567" r:id="rId38"/>
    <p:sldId id="638" r:id="rId39"/>
    <p:sldId id="640" r:id="rId40"/>
    <p:sldId id="642" r:id="rId41"/>
    <p:sldId id="643" r:id="rId42"/>
    <p:sldId id="644" r:id="rId43"/>
    <p:sldId id="645" r:id="rId44"/>
    <p:sldId id="646" r:id="rId45"/>
    <p:sldId id="495" r:id="rId46"/>
    <p:sldId id="546" r:id="rId47"/>
    <p:sldId id="547" r:id="rId48"/>
    <p:sldId id="548" r:id="rId49"/>
    <p:sldId id="496" r:id="rId50"/>
    <p:sldId id="647" r:id="rId51"/>
    <p:sldId id="625" r:id="rId52"/>
    <p:sldId id="635" r:id="rId53"/>
    <p:sldId id="626" r:id="rId54"/>
    <p:sldId id="627" r:id="rId55"/>
    <p:sldId id="628" r:id="rId56"/>
    <p:sldId id="259" r:id="rId57"/>
    <p:sldId id="602" r:id="rId58"/>
  </p:sldIdLst>
  <p:sldSz cx="9144000" cy="6858000" type="screen4x3"/>
  <p:notesSz cx="6796088" cy="9928225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000"/>
    <a:srgbClr val="CCECFF"/>
    <a:srgbClr val="CCFFFF"/>
    <a:srgbClr val="FFF3CD"/>
    <a:srgbClr val="808000"/>
    <a:srgbClr val="CCCC00"/>
    <a:srgbClr val="FF99FF"/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Средний стиль 2 -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10A1B5D5-9B99-4C35-A422-299274C87663}" styleName="Средний стиль 1 -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588" autoAdjust="0"/>
    <p:restoredTop sz="86187" autoAdjust="0"/>
  </p:normalViewPr>
  <p:slideViewPr>
    <p:cSldViewPr>
      <p:cViewPr>
        <p:scale>
          <a:sx n="96" d="100"/>
          <a:sy n="96" d="100"/>
        </p:scale>
        <p:origin x="-72" y="22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677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5" Type="http://schemas.openxmlformats.org/officeDocument/2006/relationships/slide" Target="slides/slide4.xml"/><Relationship Id="rId61" Type="http://schemas.openxmlformats.org/officeDocument/2006/relationships/presProps" Target="presProps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notesMaster" Target="notesMasters/notesMaster1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4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5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6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7.xlsx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8.xlsx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9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0.xlsx"/></Relationships>
</file>

<file path=ppt/charts/_rels/chart2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1.xlsx"/></Relationships>
</file>

<file path=ppt/charts/_rels/chart2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2.xlsx"/></Relationships>
</file>

<file path=ppt/charts/_rels/chart2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3.xlsx"/></Relationships>
</file>

<file path=ppt/charts/_rels/chart2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4.xlsx"/></Relationships>
</file>

<file path=ppt/charts/_rels/chart2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5.xlsx"/></Relationships>
</file>

<file path=ppt/charts/_rels/chart2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6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01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1754721598414351"/>
          <c:y val="5.4861863224894128E-2"/>
          <c:w val="0.88245278401585636"/>
          <c:h val="0.69704245142406063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диспансерные отделения</c:v>
                </c:pt>
              </c:strCache>
            </c:strRef>
          </c:tx>
          <c:spPr>
            <a:solidFill>
              <a:schemeClr val="accent1"/>
            </a:solidFill>
            <a:ln w="17839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2.780656280625866E-2"/>
                  <c:y val="-3.957349114406873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8.5034620371872441E-2"/>
                  <c:y val="3.4936495623569475E-4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4.5221046939947961E-2"/>
                  <c:y val="-3.637694429412486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2.3495123922604885E-2"/>
                  <c:y val="1.461344093833582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5557">
                <a:noFill/>
              </a:ln>
            </c:spPr>
            <c:txPr>
              <a:bodyPr/>
              <a:lstStyle/>
              <a:p>
                <a:pPr>
                  <a:defRPr sz="121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>
                  <c:v>145</c:v>
                </c:pt>
                <c:pt idx="1">
                  <c:v>214</c:v>
                </c:pt>
                <c:pt idx="2">
                  <c:v>175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gapDepth val="0"/>
        <c:shape val="box"/>
        <c:axId val="101865984"/>
        <c:axId val="86495744"/>
        <c:axId val="0"/>
      </c:bar3DChart>
      <c:catAx>
        <c:axId val="10186598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4461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124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86495744"/>
        <c:crossesAt val="0"/>
        <c:auto val="1"/>
        <c:lblAlgn val="ctr"/>
        <c:lblOffset val="100"/>
        <c:tickLblSkip val="1"/>
        <c:tickMarkSkip val="1"/>
        <c:noMultiLvlLbl val="0"/>
      </c:catAx>
      <c:valAx>
        <c:axId val="86495744"/>
        <c:scaling>
          <c:orientation val="minMax"/>
          <c:min val="0"/>
        </c:scaling>
        <c:delete val="0"/>
        <c:axPos val="l"/>
        <c:majorGridlines>
          <c:spPr>
            <a:ln w="4461">
              <a:solidFill>
                <a:schemeClr val="tx1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4461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210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101865984"/>
        <c:crosses val="autoZero"/>
        <c:crossBetween val="between"/>
      </c:valAx>
      <c:spPr>
        <a:noFill/>
        <a:ln w="25416">
          <a:noFill/>
        </a:ln>
      </c:spPr>
    </c:plotArea>
    <c:legend>
      <c:legendPos val="r"/>
      <c:layout>
        <c:manualLayout>
          <c:xMode val="edge"/>
          <c:yMode val="edge"/>
          <c:x val="8.0438617853180724E-2"/>
          <c:y val="0.82795688038995119"/>
          <c:w val="0.82681873528695515"/>
          <c:h val="0.1720431196100487"/>
        </c:manualLayout>
      </c:layout>
      <c:overlay val="0"/>
      <c:spPr>
        <a:noFill/>
        <a:ln w="35679">
          <a:noFill/>
        </a:ln>
      </c:spPr>
      <c:txPr>
        <a:bodyPr/>
        <a:lstStyle/>
        <a:p>
          <a:pPr>
            <a:defRPr sz="1292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736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05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solidFill>
          <a:schemeClr val="bg1"/>
        </a:solidFill>
        <a:ln w="12700">
          <a:solidFill>
            <a:schemeClr val="tx1"/>
          </a:solidFill>
          <a:prstDash val="solid"/>
        </a:ln>
      </c:spPr>
    </c:sideWall>
    <c:backWall>
      <c:thickness val="0"/>
      <c:spPr>
        <a:solidFill>
          <a:schemeClr val="bg1"/>
        </a:solidFill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8611193132108492"/>
          <c:y val="3.3082728262398782E-2"/>
          <c:w val="0.79023077670846698"/>
          <c:h val="0.80376197258014903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физические лица</c:v>
                </c:pt>
              </c:strCache>
            </c:strRef>
          </c:tx>
          <c:spPr>
            <a:solidFill>
              <a:srgbClr val="008000"/>
            </a:solidFill>
            <a:ln w="14636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2.8729446728141348E-2"/>
                  <c:y val="-4.5064643741920984E-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1,02</a:t>
                    </a:r>
                    <a:endParaRPr lang="en-US" dirty="0"/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3.724710192475942E-2"/>
                  <c:y val="-2.7010765259561753E-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0,88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3.0776094322853016E-2"/>
                  <c:y val="-5.109143953535189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5.4969378827646541E-2"/>
                  <c:y val="-5.782126845647301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5662">
                <a:noFill/>
              </a:ln>
            </c:spPr>
            <c:txPr>
              <a:bodyPr/>
              <a:lstStyle/>
              <a:p>
                <a:pPr>
                  <a:defRPr sz="1729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>
                  <c:v>1.02</c:v>
                </c:pt>
                <c:pt idx="1">
                  <c:v>0.88</c:v>
                </c:pt>
                <c:pt idx="2">
                  <c:v>0.87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gapDepth val="0"/>
        <c:shape val="box"/>
        <c:axId val="51678208"/>
        <c:axId val="50164800"/>
        <c:axId val="0"/>
      </c:bar3DChart>
      <c:catAx>
        <c:axId val="5167820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660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616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164800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50164800"/>
        <c:scaling>
          <c:orientation val="minMax"/>
          <c:max val="1.25"/>
          <c:min val="0"/>
        </c:scaling>
        <c:delete val="0"/>
        <c:axPos val="l"/>
        <c:majorGridlines>
          <c:spPr>
            <a:ln w="3660">
              <a:solidFill>
                <a:schemeClr val="tx1"/>
              </a:solidFill>
              <a:prstDash val="solid"/>
            </a:ln>
          </c:spPr>
        </c:majorGridlines>
        <c:numFmt formatCode="#,##0.00" sourceLinked="0"/>
        <c:majorTickMark val="out"/>
        <c:minorTickMark val="none"/>
        <c:tickLblPos val="nextTo"/>
        <c:spPr>
          <a:ln w="3660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29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1678208"/>
        <c:crosses val="autoZero"/>
        <c:crossBetween val="between"/>
        <c:majorUnit val="0.25"/>
      </c:valAx>
      <c:spPr>
        <a:noFill/>
        <a:ln w="25384">
          <a:noFill/>
        </a:ln>
      </c:spPr>
    </c:plotArea>
    <c:legend>
      <c:legendPos val="r"/>
      <c:legendEntry>
        <c:idx val="0"/>
        <c:txPr>
          <a:bodyPr/>
          <a:lstStyle/>
          <a:p>
            <a:pPr>
              <a:defRPr sz="1481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</c:legendEntry>
      <c:layout>
        <c:manualLayout>
          <c:xMode val="edge"/>
          <c:yMode val="edge"/>
          <c:x val="5.0360823894925452E-2"/>
          <c:y val="0.90443501771747681"/>
          <c:w val="0.91289376928092758"/>
          <c:h val="7.3241149734332045E-2"/>
        </c:manualLayout>
      </c:layout>
      <c:overlay val="0"/>
      <c:spPr>
        <a:noFill/>
        <a:ln w="29272">
          <a:noFill/>
        </a:ln>
      </c:spPr>
      <c:txPr>
        <a:bodyPr/>
        <a:lstStyle/>
        <a:p>
          <a:pPr>
            <a:defRPr sz="1481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1729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hPercent val="101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5362045951826153"/>
          <c:y val="5.7289520573663405E-2"/>
          <c:w val="0.86087980500655015"/>
          <c:h val="0.74897876959305343"/>
        </c:manualLayout>
      </c:layout>
      <c:bar3DChart>
        <c:barDir val="col"/>
        <c:grouping val="clustered"/>
        <c:varyColors val="0"/>
        <c:ser>
          <c:idx val="1"/>
          <c:order val="0"/>
          <c:tx>
            <c:strRef>
              <c:f>Sheet1!$A$2</c:f>
              <c:strCache>
                <c:ptCount val="1"/>
                <c:pt idx="0">
                  <c:v>занятые должности - всего</c:v>
                </c:pt>
              </c:strCache>
            </c:strRef>
          </c:tx>
          <c:spPr>
            <a:solidFill>
              <a:srgbClr val="99CCFF"/>
            </a:solidFill>
            <a:ln w="13509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9.0964927280174745E-2"/>
                  <c:y val="-1.4950489752201441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D13C-4AE2-A760-05C0E6E3CDF2}"/>
                </c:ext>
              </c:extLst>
            </c:dLbl>
            <c:dLbl>
              <c:idx val="1"/>
              <c:layout>
                <c:manualLayout>
                  <c:x val="4.8258916164891044E-2"/>
                  <c:y val="-3.775884906910004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D13C-4AE2-A760-05C0E6E3CDF2}"/>
                </c:ext>
              </c:extLst>
            </c:dLbl>
            <c:dLbl>
              <c:idx val="2"/>
              <c:layout>
                <c:manualLayout>
                  <c:x val="5.5882352941176473E-2"/>
                  <c:y val="-2.46423577893885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D13C-4AE2-A760-05C0E6E3CDF2}"/>
                </c:ext>
              </c:extLst>
            </c:dLbl>
            <c:spPr>
              <a:noFill/>
              <a:ln w="20978">
                <a:noFill/>
              </a:ln>
            </c:spPr>
            <c:txPr>
              <a:bodyPr/>
              <a:lstStyle/>
              <a:p>
                <a:pPr>
                  <a:defRPr sz="1486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 formatCode="0.00">
                  <c:v>3610</c:v>
                </c:pt>
                <c:pt idx="1">
                  <c:v>2484.75</c:v>
                </c:pt>
                <c:pt idx="2">
                  <c:v>2369.75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D13C-4AE2-A760-05C0E6E3CDF2}"/>
            </c:ext>
          </c:extLst>
        </c:ser>
        <c:ser>
          <c:idx val="2"/>
          <c:order val="1"/>
          <c:tx>
            <c:strRef>
              <c:f>Sheet1!$A$3</c:f>
              <c:strCache>
                <c:ptCount val="1"/>
                <c:pt idx="0">
                  <c:v>из них на амбулаторном приеме</c:v>
                </c:pt>
              </c:strCache>
            </c:strRef>
          </c:tx>
          <c:spPr>
            <a:solidFill>
              <a:srgbClr val="3366FF"/>
            </a:solidFill>
            <a:ln w="13509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7.4990273274664149E-2"/>
                  <c:y val="-2.430789609242774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D13C-4AE2-A760-05C0E6E3CDF2}"/>
                </c:ext>
              </c:extLst>
            </c:dLbl>
            <c:dLbl>
              <c:idx val="1"/>
              <c:layout>
                <c:manualLayout>
                  <c:x val="7.2447338610475989E-2"/>
                  <c:y val="-5.140113326955626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13C-4AE2-A760-05C0E6E3CDF2}"/>
                </c:ext>
              </c:extLst>
            </c:dLbl>
            <c:dLbl>
              <c:idx val="2"/>
              <c:layout>
                <c:manualLayout>
                  <c:x val="9.1941334141460593E-2"/>
                  <c:y val="-2.964071094988264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D13C-4AE2-A760-05C0E6E3CDF2}"/>
                </c:ext>
              </c:extLst>
            </c:dLbl>
            <c:spPr>
              <a:noFill/>
              <a:ln w="20978">
                <a:noFill/>
              </a:ln>
            </c:spPr>
            <c:txPr>
              <a:bodyPr/>
              <a:lstStyle/>
              <a:p>
                <a:pPr>
                  <a:defRPr sz="140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Sheet1!$B$3:$D$3</c:f>
              <c:numCache>
                <c:formatCode>0.00</c:formatCode>
                <c:ptCount val="3"/>
                <c:pt idx="0">
                  <c:v>1983</c:v>
                </c:pt>
                <c:pt idx="1">
                  <c:v>1363</c:v>
                </c:pt>
                <c:pt idx="2" formatCode="General">
                  <c:v>1326.75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7-D13C-4AE2-A760-05C0E6E3CDF2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gapDepth val="0"/>
        <c:shape val="box"/>
        <c:axId val="51677184"/>
        <c:axId val="98358336"/>
        <c:axId val="0"/>
      </c:bar3DChart>
      <c:catAx>
        <c:axId val="5167718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37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324" b="1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98358336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98358336"/>
        <c:scaling>
          <c:orientation val="minMax"/>
          <c:max val="4000"/>
        </c:scaling>
        <c:delete val="0"/>
        <c:axPos val="l"/>
        <c:majorGridlines>
          <c:spPr>
            <a:ln w="3376">
              <a:solidFill>
                <a:schemeClr val="tx1"/>
              </a:solidFill>
              <a:prstDash val="solid"/>
            </a:ln>
          </c:spPr>
        </c:majorGridlines>
        <c:numFmt formatCode="0" sourceLinked="0"/>
        <c:majorTickMark val="out"/>
        <c:minorTickMark val="none"/>
        <c:tickLblPos val="nextTo"/>
        <c:spPr>
          <a:ln w="337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400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1677184"/>
        <c:crosses val="autoZero"/>
        <c:crossBetween val="between"/>
        <c:majorUnit val="500"/>
        <c:minorUnit val="100"/>
      </c:valAx>
      <c:spPr>
        <a:noFill/>
        <a:ln w="25388">
          <a:noFill/>
        </a:ln>
      </c:spPr>
    </c:plotArea>
    <c:legend>
      <c:legendPos val="r"/>
      <c:layout>
        <c:manualLayout>
          <c:xMode val="edge"/>
          <c:yMode val="edge"/>
          <c:x val="5.0264550264550262E-2"/>
          <c:y val="0.86888111888111885"/>
          <c:w val="0.9285714285714286"/>
          <c:h val="9.7902097902097904E-2"/>
        </c:manualLayout>
      </c:layout>
      <c:overlay val="0"/>
      <c:spPr>
        <a:noFill/>
        <a:ln w="27017">
          <a:noFill/>
        </a:ln>
      </c:spPr>
      <c:txPr>
        <a:bodyPr/>
        <a:lstStyle/>
        <a:p>
          <a:pPr>
            <a:defRPr sz="1398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1728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10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873015873015873"/>
          <c:y val="2.6255215615627207E-2"/>
          <c:w val="0.8031865645784787"/>
          <c:h val="0.79935378250477229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физические лица</c:v>
                </c:pt>
              </c:strCache>
            </c:strRef>
          </c:tx>
          <c:spPr>
            <a:solidFill>
              <a:srgbClr val="008000"/>
            </a:solidFill>
            <a:ln w="12774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7.1876887876501545E-3"/>
                  <c:y val="-6.955713306517698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5.2578518507742818E-3"/>
                  <c:y val="-5.29320466777037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1.0779429147601004E-2"/>
                  <c:y val="-3.452691534999224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1708">
                <a:noFill/>
              </a:ln>
            </c:spPr>
            <c:txPr>
              <a:bodyPr/>
              <a:lstStyle/>
              <a:p>
                <a:pPr>
                  <a:defRPr sz="1382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>
                  <c:v>1898</c:v>
                </c:pt>
                <c:pt idx="1">
                  <c:v>1361</c:v>
                </c:pt>
                <c:pt idx="2">
                  <c:v>1357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gapDepth val="0"/>
        <c:shape val="box"/>
        <c:axId val="50130432"/>
        <c:axId val="98355456"/>
        <c:axId val="0"/>
      </c:bar3DChart>
      <c:catAx>
        <c:axId val="5013043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19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367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98355456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98355456"/>
        <c:scaling>
          <c:orientation val="minMax"/>
          <c:max val="2000"/>
          <c:min val="0"/>
        </c:scaling>
        <c:delete val="0"/>
        <c:axPos val="l"/>
        <c:majorGridlines>
          <c:spPr>
            <a:ln w="3194">
              <a:solidFill>
                <a:schemeClr val="tx1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3194">
            <a:solidFill>
              <a:schemeClr val="tx1">
                <a:alpha val="98000"/>
              </a:schemeClr>
            </a:solidFill>
            <a:prstDash val="solid"/>
          </a:ln>
        </c:spPr>
        <c:txPr>
          <a:bodyPr rot="0" vert="horz"/>
          <a:lstStyle/>
          <a:p>
            <a:pPr>
              <a:defRPr sz="1538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130432"/>
        <c:crosses val="autoZero"/>
        <c:crossBetween val="between"/>
        <c:majorUnit val="500"/>
        <c:minorUnit val="100"/>
      </c:valAx>
      <c:spPr>
        <a:noFill/>
        <a:ln w="25390">
          <a:noFill/>
        </a:ln>
      </c:spPr>
    </c:plotArea>
    <c:legend>
      <c:legendPos val="r"/>
      <c:legendEntry>
        <c:idx val="0"/>
        <c:txPr>
          <a:bodyPr/>
          <a:lstStyle/>
          <a:p>
            <a:pPr>
              <a:defRPr sz="1599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</c:legendEntry>
      <c:layout>
        <c:manualLayout>
          <c:xMode val="edge"/>
          <c:yMode val="edge"/>
          <c:x val="2.1931570634207635E-2"/>
          <c:y val="0.8987437284625136"/>
          <c:w val="0.92581220971539646"/>
          <c:h val="8.9039048690342293E-2"/>
        </c:manualLayout>
      </c:layout>
      <c:overlay val="0"/>
      <c:spPr>
        <a:noFill/>
        <a:ln w="25549">
          <a:noFill/>
        </a:ln>
      </c:spPr>
      <c:txPr>
        <a:bodyPr/>
        <a:lstStyle/>
        <a:p>
          <a:pPr>
            <a:defRPr sz="1292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1382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hPercent val="110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873015873015873"/>
          <c:y val="9.6660841772316985E-2"/>
          <c:w val="0.80083632876462019"/>
          <c:h val="0.75281331188461664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физические лица</c:v>
                </c:pt>
              </c:strCache>
            </c:strRef>
          </c:tx>
          <c:spPr>
            <a:solidFill>
              <a:srgbClr val="008000"/>
            </a:solidFill>
            <a:ln w="15331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0.1568095156450062"/>
                  <c:y val="8.5777652084604739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5.2578518507742818E-3"/>
                  <c:y val="-5.29320466777037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3.5017902495319969E-2"/>
                  <c:y val="-5.797101449275367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6038">
                <a:noFill/>
              </a:ln>
            </c:spPr>
            <c:txPr>
              <a:bodyPr/>
              <a:lstStyle/>
              <a:p>
                <a:pPr>
                  <a:defRPr sz="166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0.00</c:formatCode>
                <c:ptCount val="3"/>
                <c:pt idx="0" formatCode="General">
                  <c:v>0.13</c:v>
                </c:pt>
                <c:pt idx="1">
                  <c:v>0.09</c:v>
                </c:pt>
                <c:pt idx="2">
                  <c:v>0.09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</c:strCache>
            </c:strRef>
          </c:tx>
          <c:invertIfNegative val="0"/>
          <c:dLbls>
            <c:spPr>
              <a:noFill/>
              <a:ln w="25365">
                <a:noFill/>
              </a:ln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Sheet1!$B$3:$D$3</c:f>
              <c:numCache>
                <c:formatCode>General</c:formatCode>
                <c:ptCount val="3"/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gapDepth val="0"/>
        <c:shape val="box"/>
        <c:axId val="60864512"/>
        <c:axId val="61513728"/>
        <c:axId val="0"/>
      </c:bar3DChart>
      <c:catAx>
        <c:axId val="6086451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832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660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61513728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61513728"/>
        <c:scaling>
          <c:orientation val="minMax"/>
          <c:max val="0.14000000000000001"/>
          <c:min val="0"/>
        </c:scaling>
        <c:delete val="0"/>
        <c:axPos val="l"/>
        <c:majorGridlines>
          <c:spPr>
            <a:ln w="3832">
              <a:solidFill>
                <a:schemeClr val="tx1"/>
              </a:solidFill>
              <a:prstDash val="solid"/>
            </a:ln>
          </c:spPr>
        </c:majorGridlines>
        <c:numFmt formatCode="#,##0.00" sourceLinked="0"/>
        <c:majorTickMark val="out"/>
        <c:minorTickMark val="none"/>
        <c:tickLblPos val="nextTo"/>
        <c:spPr>
          <a:ln w="3832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46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60864512"/>
        <c:crosses val="autoZero"/>
        <c:crossBetween val="between"/>
        <c:majorUnit val="2.0000000000000011E-2"/>
      </c:valAx>
      <c:spPr>
        <a:solidFill>
          <a:schemeClr val="bg1"/>
        </a:solidFill>
        <a:ln w="26041">
          <a:noFill/>
        </a:ln>
      </c:spPr>
    </c:plotArea>
    <c:legend>
      <c:legendPos val="r"/>
      <c:legendEntry>
        <c:idx val="0"/>
        <c:txPr>
          <a:bodyPr/>
          <a:lstStyle/>
          <a:p>
            <a:pPr>
              <a:defRPr sz="1640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</c:legendEntry>
      <c:legendEntry>
        <c:idx val="1"/>
        <c:delete val="1"/>
      </c:legendEntry>
      <c:layout>
        <c:manualLayout>
          <c:xMode val="edge"/>
          <c:yMode val="edge"/>
          <c:x val="8.809513055609923E-2"/>
          <c:y val="0.90711914667840643"/>
          <c:w val="0.87853163909004683"/>
          <c:h val="9.0993835575901738E-2"/>
        </c:manualLayout>
      </c:layout>
      <c:overlay val="0"/>
      <c:spPr>
        <a:solidFill>
          <a:schemeClr val="bg1"/>
        </a:solidFill>
        <a:ln w="30661">
          <a:noFill/>
        </a:ln>
      </c:spPr>
      <c:txPr>
        <a:bodyPr/>
        <a:lstStyle/>
        <a:p>
          <a:pPr>
            <a:defRPr sz="1551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660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000" b="1" i="0" baseline="0"/>
            </a:pPr>
            <a:r>
              <a:rPr lang="ru-RU" sz="2000" b="1" i="0" baseline="0" dirty="0"/>
              <a:t>Число </a:t>
            </a:r>
            <a:r>
              <a:rPr lang="ru-RU" sz="2000" b="1" i="0" baseline="0" dirty="0" smtClean="0"/>
              <a:t>психиатрических </a:t>
            </a:r>
            <a:r>
              <a:rPr lang="ru-RU" sz="2000" b="1" i="0" baseline="0" dirty="0"/>
              <a:t>коек (всего) - </a:t>
            </a:r>
            <a:r>
              <a:rPr lang="ru-RU" sz="2000" b="1" i="0" baseline="0" dirty="0" err="1"/>
              <a:t>абс</a:t>
            </a:r>
            <a:r>
              <a:rPr lang="ru-RU" sz="2000" b="1" i="0" baseline="0" dirty="0"/>
              <a:t>.</a:t>
            </a:r>
          </a:p>
        </c:rich>
      </c:tx>
      <c:layout/>
      <c:overlay val="0"/>
      <c:spPr>
        <a:solidFill>
          <a:schemeClr val="bg1"/>
        </a:solidFill>
      </c:spPr>
    </c:title>
    <c:autoTitleDeleted val="0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23474178403755874"/>
          <c:y val="0.10278745644599303"/>
          <c:w val="0.74530516431924887"/>
          <c:h val="0.75931456288709553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Число психииатрических коек (всего) - абс.</c:v>
                </c:pt>
              </c:strCache>
            </c:strRef>
          </c:tx>
          <c:spPr>
            <a:solidFill>
              <a:srgbClr val="9999FF"/>
            </a:solidFill>
            <a:ln w="16924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3.8148996875805009E-2"/>
                  <c:y val="-0.33484851588625192"/>
                </c:manualLayout>
              </c:layout>
              <c:spPr>
                <a:noFill/>
                <a:ln w="33847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6609863861280385E-2"/>
                  <c:y val="-0.28375508988192066"/>
                </c:manualLayout>
              </c:layout>
              <c:spPr>
                <a:noFill/>
                <a:ln w="33847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0184692543319373E-2"/>
                  <c:y val="-0.28625980285077418"/>
                </c:manualLayout>
              </c:layout>
              <c:spPr>
                <a:noFill/>
                <a:ln w="33847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161748</c:v>
                </c:pt>
                <c:pt idx="1">
                  <c:v>131277</c:v>
                </c:pt>
                <c:pt idx="2">
                  <c:v>130159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13221120"/>
        <c:axId val="50164224"/>
        <c:axId val="0"/>
      </c:bar3DChart>
      <c:catAx>
        <c:axId val="11322112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50164224"/>
        <c:crosses val="autoZero"/>
        <c:auto val="1"/>
        <c:lblAlgn val="ctr"/>
        <c:lblOffset val="100"/>
        <c:noMultiLvlLbl val="0"/>
      </c:catAx>
      <c:valAx>
        <c:axId val="5016422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13221120"/>
        <c:crosses val="autoZero"/>
        <c:crossBetween val="between"/>
      </c:valAx>
      <c:spPr>
        <a:noFill/>
        <a:ln w="25406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2383"/>
      </a:pPr>
      <a:endParaRPr lang="ru-RU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9840473487779925"/>
          <c:y val="0.1219081272084806"/>
          <c:w val="0.77595434340783453"/>
          <c:h val="0.65724381625441763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Столбец2</c:v>
                </c:pt>
              </c:strCache>
            </c:strRef>
          </c:tx>
          <c:spPr>
            <a:solidFill>
              <a:srgbClr val="9999FF"/>
            </a:solidFill>
            <a:ln w="10436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1.7859146809026444E-4"/>
                  <c:y val="-0.24363731603613248"/>
                </c:manualLayout>
              </c:layout>
              <c:spPr>
                <a:noFill/>
                <a:ln w="2087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4243855123561239E-2"/>
                  <c:y val="-0.28195841761817986"/>
                </c:manualLayout>
              </c:layout>
              <c:spPr>
                <a:noFill/>
                <a:ln w="2087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7803018423799862E-2"/>
                  <c:y val="-0.31136677978946936"/>
                </c:manualLayout>
              </c:layout>
              <c:spPr>
                <a:noFill/>
                <a:ln w="2087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16274</c:v>
                </c:pt>
                <c:pt idx="1">
                  <c:v>20501</c:v>
                </c:pt>
                <c:pt idx="2">
                  <c:v>21336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13441280"/>
        <c:axId val="122438784"/>
        <c:axId val="0"/>
      </c:bar3DChart>
      <c:catAx>
        <c:axId val="11344128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22438784"/>
        <c:crosses val="autoZero"/>
        <c:auto val="1"/>
        <c:lblAlgn val="ctr"/>
        <c:lblOffset val="100"/>
        <c:noMultiLvlLbl val="0"/>
      </c:catAx>
      <c:valAx>
        <c:axId val="1224387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13441280"/>
        <c:crosses val="autoZero"/>
        <c:crossBetween val="between"/>
      </c:valAx>
      <c:spPr>
        <a:noFill/>
        <a:ln w="25372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469"/>
      </a:pPr>
      <a:endParaRPr lang="ru-RU"/>
    </a:p>
  </c:txPr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21229050279329606"/>
          <c:y val="6.7082683307332289E-2"/>
          <c:w val="0.78584729981378021"/>
          <c:h val="0.70046801872074871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Столбец2</c:v>
                </c:pt>
              </c:strCache>
            </c:strRef>
          </c:tx>
          <c:spPr>
            <a:solidFill>
              <a:srgbClr val="9999FF"/>
            </a:solidFill>
            <a:ln w="12782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2.4849794916319879E-2"/>
                  <c:y val="-0.3759203432018795"/>
                </c:manualLayout>
              </c:layout>
              <c:spPr>
                <a:noFill/>
                <a:ln w="25286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3462291548157238E-2"/>
                  <c:y val="-0.21229257242322741"/>
                </c:manualLayout>
              </c:layout>
              <c:spPr>
                <a:noFill/>
                <a:ln w="25286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3.7351172053850246E-2"/>
                  <c:y val="-0.19256973801451516"/>
                </c:manualLayout>
              </c:layout>
              <c:spPr>
                <a:noFill/>
                <a:ln w="25286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12946</c:v>
                </c:pt>
                <c:pt idx="1">
                  <c:v>4665</c:v>
                </c:pt>
                <c:pt idx="2">
                  <c:v>4331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13596928"/>
        <c:axId val="50170112"/>
        <c:axId val="0"/>
      </c:bar3DChart>
      <c:catAx>
        <c:axId val="11359692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50170112"/>
        <c:crosses val="autoZero"/>
        <c:auto val="1"/>
        <c:lblAlgn val="ctr"/>
        <c:lblOffset val="100"/>
        <c:noMultiLvlLbl val="0"/>
      </c:catAx>
      <c:valAx>
        <c:axId val="50170112"/>
        <c:scaling>
          <c:orientation val="minMax"/>
          <c:min val="10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13596928"/>
        <c:crosses val="autoZero"/>
        <c:crossBetween val="between"/>
        <c:majorUnit val="2000"/>
      </c:valAx>
      <c:spPr>
        <a:noFill/>
        <a:ln w="25286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799" b="1" baseline="0"/>
            </a:pPr>
            <a:r>
              <a:rPr lang="ru-RU" sz="1799" dirty="0" err="1"/>
              <a:t>Абс.число</a:t>
            </a:r>
            <a:r>
              <a:rPr lang="ru-RU" sz="1799" dirty="0"/>
              <a:t> </a:t>
            </a:r>
            <a:r>
              <a:rPr lang="ru-RU" sz="1799" dirty="0" smtClean="0"/>
              <a:t>пациентов  </a:t>
            </a:r>
            <a:r>
              <a:rPr lang="ru-RU" sz="1799" dirty="0"/>
              <a:t>(</a:t>
            </a:r>
            <a:r>
              <a:rPr lang="ru-RU" sz="1799" dirty="0" err="1"/>
              <a:t>тыс.человек</a:t>
            </a:r>
            <a:r>
              <a:rPr lang="ru-RU" sz="1799" dirty="0"/>
              <a:t>)</a:t>
            </a:r>
          </a:p>
        </c:rich>
      </c:tx>
      <c:layout>
        <c:manualLayout>
          <c:xMode val="edge"/>
          <c:yMode val="edge"/>
          <c:x val="0.25883900274055149"/>
          <c:y val="0.84236217105890676"/>
        </c:manualLayout>
      </c:layout>
      <c:overlay val="0"/>
      <c:spPr>
        <a:noFill/>
        <a:ln w="25381">
          <a:noFill/>
        </a:ln>
      </c:spPr>
    </c:title>
    <c:autoTitleDeleted val="0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7180616740088106"/>
          <c:y val="2.0560747663551402E-2"/>
          <c:w val="0.82819383259911894"/>
          <c:h val="0.65420560747663548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Абс.число пациентов (тыс.человек)</c:v>
                </c:pt>
              </c:strCache>
            </c:strRef>
          </c:tx>
          <c:spPr>
            <a:solidFill>
              <a:srgbClr val="9999FF"/>
            </a:solidFill>
            <a:ln w="13016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3.9415914060443188E-2"/>
                  <c:y val="-0.3519354867034988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0-3DE3-4506-9E94-1695A9D16591}"/>
                </c:ext>
              </c:extLst>
            </c:dLbl>
            <c:dLbl>
              <c:idx val="1"/>
              <c:layout>
                <c:manualLayout>
                  <c:x val="1.2047104692835096E-2"/>
                  <c:y val="-0.2559083597420773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1-3DE3-4506-9E94-1695A9D16591}"/>
                </c:ext>
              </c:extLst>
            </c:dLbl>
            <c:dLbl>
              <c:idx val="2"/>
              <c:layout>
                <c:manualLayout>
                  <c:x val="3.5407119034411919E-2"/>
                  <c:y val="-0.2144098706748582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2-3DE3-4506-9E94-1695A9D16591}"/>
                </c:ext>
              </c:extLst>
            </c:dLbl>
            <c:dLbl>
              <c:idx val="3"/>
              <c:layout>
                <c:manualLayout>
                  <c:x val="3.7932434687607895E-2"/>
                  <c:y val="-0.17032019565398274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3DE3-4506-9E94-1695A9D16591}"/>
                </c:ext>
              </c:extLst>
            </c:dLbl>
            <c:spPr>
              <a:noFill/>
              <a:ln w="25381">
                <a:noFill/>
              </a:ln>
            </c:spPr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4223.7</c:v>
                </c:pt>
                <c:pt idx="1">
                  <c:v>3960.7</c:v>
                </c:pt>
                <c:pt idx="2">
                  <c:v>3933.2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3DE3-4506-9E94-1695A9D16591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126923264"/>
        <c:axId val="51085888"/>
        <c:axId val="0"/>
      </c:bar3DChart>
      <c:catAx>
        <c:axId val="1269232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51085888"/>
        <c:crosses val="autoZero"/>
        <c:auto val="1"/>
        <c:lblAlgn val="ctr"/>
        <c:lblOffset val="100"/>
        <c:noMultiLvlLbl val="0"/>
      </c:catAx>
      <c:valAx>
        <c:axId val="510858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26923264"/>
        <c:crosses val="autoZero"/>
        <c:crossBetween val="between"/>
        <c:majorUnit val="300"/>
        <c:minorUnit val="50"/>
      </c:valAx>
      <c:spPr>
        <a:noFill/>
        <a:ln w="25381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833"/>
      </a:pPr>
      <a:endParaRPr lang="ru-RU"/>
    </a:p>
  </c:txPr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417" baseline="0"/>
            </a:pPr>
            <a:r>
              <a:rPr lang="ru-RU" sz="1506" dirty="0"/>
              <a:t>Показатели общей заболеваемости </a:t>
            </a:r>
            <a:endParaRPr lang="ru-RU" sz="1600" dirty="0" smtClean="0"/>
          </a:p>
          <a:p>
            <a:pPr>
              <a:defRPr sz="1417" baseline="0"/>
            </a:pPr>
            <a:r>
              <a:rPr lang="ru-RU" sz="1506" dirty="0" smtClean="0"/>
              <a:t>(на </a:t>
            </a:r>
            <a:r>
              <a:rPr lang="ru-RU" sz="1506" dirty="0"/>
              <a:t>100 </a:t>
            </a:r>
            <a:r>
              <a:rPr lang="ru-RU" sz="1506" dirty="0" err="1"/>
              <a:t>тыс.нас</a:t>
            </a:r>
            <a:r>
              <a:rPr lang="ru-RU" sz="1506" dirty="0"/>
              <a:t>.)</a:t>
            </a:r>
          </a:p>
        </c:rich>
      </c:tx>
      <c:layout>
        <c:manualLayout>
          <c:xMode val="edge"/>
          <c:yMode val="edge"/>
          <c:x val="0.27381446855289793"/>
          <c:y val="0.81322957917931482"/>
        </c:manualLayout>
      </c:layout>
      <c:overlay val="0"/>
      <c:spPr>
        <a:noFill/>
        <a:ln w="23905">
          <a:noFill/>
        </a:ln>
      </c:spPr>
    </c:title>
    <c:autoTitleDeleted val="0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6473317865429235"/>
          <c:y val="2.1400778210116732E-2"/>
          <c:w val="0.75406032482598606"/>
          <c:h val="0.6245136186770428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Показатели общей заболеваемости на 100 тыс.нас.)</c:v>
                </c:pt>
              </c:strCache>
            </c:strRef>
          </c:tx>
          <c:spPr>
            <a:solidFill>
              <a:srgbClr val="9999FF"/>
            </a:solidFill>
            <a:ln w="12262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0.16587842076511675"/>
                  <c:y val="-0.27997267464854564"/>
                </c:manualLayout>
              </c:layout>
              <c:spPr>
                <a:noFill/>
                <a:ln w="23905">
                  <a:noFill/>
                </a:ln>
              </c:spPr>
              <c:txPr>
                <a:bodyPr/>
                <a:lstStyle/>
                <a:p>
                  <a:pPr>
                    <a:defRPr sz="1800" b="1" i="0" u="none" strike="noStrike" baseline="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0-058C-4FF9-A260-4C9B80A86269}"/>
                </c:ext>
              </c:extLst>
            </c:dLbl>
            <c:dLbl>
              <c:idx val="1"/>
              <c:layout>
                <c:manualLayout>
                  <c:x val="3.9605557542730097E-2"/>
                  <c:y val="-0.27047598502242015"/>
                </c:manualLayout>
              </c:layout>
              <c:spPr>
                <a:noFill/>
                <a:ln w="23905">
                  <a:noFill/>
                </a:ln>
              </c:spPr>
              <c:txPr>
                <a:bodyPr/>
                <a:lstStyle/>
                <a:p>
                  <a:pPr>
                    <a:defRPr sz="1800" b="1" i="0" u="none" strike="noStrike" baseline="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1-058C-4FF9-A260-4C9B80A86269}"/>
                </c:ext>
              </c:extLst>
            </c:dLbl>
            <c:dLbl>
              <c:idx val="2"/>
              <c:layout>
                <c:manualLayout>
                  <c:x val="2.8664668062624313E-2"/>
                  <c:y val="-0.25535068390423799"/>
                </c:manualLayout>
              </c:layout>
              <c:spPr>
                <a:noFill/>
                <a:ln w="23905">
                  <a:noFill/>
                </a:ln>
              </c:spPr>
              <c:txPr>
                <a:bodyPr/>
                <a:lstStyle/>
                <a:p>
                  <a:pPr>
                    <a:defRPr sz="1800" b="1" i="0" u="none" strike="noStrike" baseline="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>
                  <c15:layout>
                    <c:manualLayout>
                      <c:w val="0.20387631513938664"/>
                      <c:h val="0.10460534898891063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2-058C-4FF9-A260-4C9B80A86269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1800"/>
                </a:pPr>
                <a:endParaRPr lang="ru-RU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0.0</c:formatCode>
                <c:ptCount val="3"/>
                <c:pt idx="0" formatCode="General">
                  <c:v>2966.6</c:v>
                </c:pt>
                <c:pt idx="1">
                  <c:v>2697.3</c:v>
                </c:pt>
                <c:pt idx="2">
                  <c:v>2677.8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058C-4FF9-A260-4C9B80A8626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14119168"/>
        <c:axId val="51089920"/>
        <c:axId val="0"/>
      </c:bar3DChart>
      <c:catAx>
        <c:axId val="11411916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51089920"/>
        <c:crosses val="autoZero"/>
        <c:auto val="1"/>
        <c:lblAlgn val="ctr"/>
        <c:lblOffset val="100"/>
        <c:noMultiLvlLbl val="0"/>
      </c:catAx>
      <c:valAx>
        <c:axId val="51089920"/>
        <c:scaling>
          <c:orientation val="minMax"/>
          <c:min val="20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14119168"/>
        <c:crosses val="autoZero"/>
        <c:crossBetween val="between"/>
        <c:majorUnit val="500"/>
        <c:minorUnit val="50"/>
      </c:valAx>
      <c:spPr>
        <a:noFill/>
        <a:ln w="23905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726"/>
      </a:pPr>
      <a:endParaRPr lang="ru-RU"/>
    </a:p>
  </c:txPr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spPr>
        <a:noFill/>
        <a:ln w="26043">
          <a:noFill/>
        </a:ln>
      </c:spPr>
      <c:txPr>
        <a:bodyPr/>
        <a:lstStyle/>
        <a:p>
          <a:pPr>
            <a:defRPr sz="1599" b="1" baseline="0"/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4573491751701168"/>
          <c:y val="0.11940298507462686"/>
          <c:w val="0.83884642010885202"/>
          <c:h val="0.7716480866087172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Абс.число пациентов (тыс.человек)</c:v>
                </c:pt>
              </c:strCache>
            </c:strRef>
          </c:tx>
          <c:spPr>
            <a:solidFill>
              <a:srgbClr val="9999FF"/>
            </a:solidFill>
            <a:ln w="13021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0.21959560714346116"/>
                  <c:y val="-0.35178192666122066"/>
                </c:manualLayout>
              </c:layout>
              <c:spPr>
                <a:noFill/>
                <a:ln w="2604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0.12161058052071155"/>
                  <c:y val="-0.31349833011751532"/>
                </c:manualLayout>
              </c:layout>
              <c:spPr>
                <a:noFill/>
                <a:ln w="2604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7.8088433375645125E-2"/>
                  <c:y val="-0.30079480964700095"/>
                </c:manualLayout>
              </c:layout>
              <c:spPr>
                <a:noFill/>
                <a:ln w="2604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3.3728034407415342E-2"/>
                  <c:y val="-0.31560157766762548"/>
                </c:manualLayout>
              </c:layout>
              <c:spPr>
                <a:noFill/>
                <a:ln w="2604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spPr>
                <a:noFill/>
                <a:ln w="2604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spPr>
                <a:noFill/>
                <a:ln w="2604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spPr>
                <a:noFill/>
                <a:ln w="2604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spPr>
                <a:noFill/>
                <a:ln w="2604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spPr>
                <a:noFill/>
                <a:ln w="26043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6043">
                <a:noFill/>
              </a:ln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552.79999999999995</c:v>
                </c:pt>
                <c:pt idx="1">
                  <c:v>426.8</c:v>
                </c:pt>
                <c:pt idx="2" formatCode="0.0">
                  <c:v>439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126803968"/>
        <c:axId val="51088768"/>
        <c:axId val="0"/>
      </c:bar3DChart>
      <c:catAx>
        <c:axId val="12680396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51088768"/>
        <c:crosses val="autoZero"/>
        <c:auto val="1"/>
        <c:lblAlgn val="ctr"/>
        <c:lblOffset val="100"/>
        <c:noMultiLvlLbl val="0"/>
      </c:catAx>
      <c:valAx>
        <c:axId val="5108876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26803968"/>
        <c:crosses val="autoZero"/>
        <c:crossBetween val="between"/>
      </c:valAx>
      <c:spPr>
        <a:noFill/>
        <a:ln w="25382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834"/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08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rgbClr val="000000"/>
          </a:solidFill>
          <a:prstDash val="solid"/>
        </a:ln>
      </c:spPr>
    </c:floor>
    <c:sideWall>
      <c:thickness val="0"/>
      <c:spPr>
        <a:noFill/>
        <a:ln w="12700">
          <a:solidFill>
            <a:srgbClr val="000000"/>
          </a:solidFill>
          <a:prstDash val="solid"/>
        </a:ln>
      </c:spPr>
    </c:sideWall>
    <c:backWall>
      <c:thickness val="0"/>
      <c:spPr>
        <a:noFill/>
        <a:ln w="12700">
          <a:solidFill>
            <a:srgbClr val="000000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5417024994479347"/>
          <c:y val="5.0926096166913182E-2"/>
          <c:w val="0.84582975005520689"/>
          <c:h val="0.72397227594769153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психоневрологические кабинеты (отделения)</c:v>
                </c:pt>
              </c:strCache>
            </c:strRef>
          </c:tx>
          <c:spPr>
            <a:solidFill>
              <a:srgbClr val="CCCCFF"/>
            </a:solidFill>
            <a:ln w="1868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2.1762520308718784E-2"/>
                  <c:y val="-5.2086264110329109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5.1115865679138874E-3"/>
                  <c:y val="-1.083519283216634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0268276679585782E-2"/>
                  <c:y val="-1.73724212812160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-2.6753527858164195E-2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3927">
                <a:noFill/>
              </a:ln>
            </c:spPr>
            <c:txPr>
              <a:bodyPr/>
              <a:lstStyle/>
              <a:p>
                <a:pPr>
                  <a:defRPr sz="1180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>
                  <c:v>2249</c:v>
                </c:pt>
                <c:pt idx="1">
                  <c:v>2274</c:v>
                </c:pt>
                <c:pt idx="2">
                  <c:v>2319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gapDepth val="0"/>
        <c:shape val="box"/>
        <c:axId val="50878976"/>
        <c:axId val="86498048"/>
        <c:axId val="0"/>
      </c:bar3DChart>
      <c:catAx>
        <c:axId val="5087897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4670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070" b="1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86498048"/>
        <c:crossesAt val="1000"/>
        <c:auto val="1"/>
        <c:lblAlgn val="ctr"/>
        <c:lblOffset val="100"/>
        <c:tickLblSkip val="1"/>
        <c:tickMarkSkip val="1"/>
        <c:noMultiLvlLbl val="0"/>
      </c:catAx>
      <c:valAx>
        <c:axId val="86498048"/>
        <c:scaling>
          <c:orientation val="minMax"/>
          <c:max val="2500"/>
          <c:min val="1000"/>
        </c:scaling>
        <c:delete val="0"/>
        <c:axPos val="l"/>
        <c:majorGridlines>
          <c:spPr>
            <a:ln w="4670">
              <a:solidFill>
                <a:srgbClr val="000000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4670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145" b="1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878976"/>
        <c:crosses val="autoZero"/>
        <c:crossBetween val="between"/>
      </c:valAx>
      <c:spPr>
        <a:noFill/>
        <a:ln w="25396">
          <a:noFill/>
        </a:ln>
      </c:spPr>
    </c:plotArea>
    <c:legend>
      <c:legendPos val="r"/>
      <c:layout>
        <c:manualLayout>
          <c:xMode val="edge"/>
          <c:yMode val="edge"/>
          <c:x val="9.4116773139206657E-3"/>
          <c:y val="0.82792191772373103"/>
          <c:w val="0.96941167731392064"/>
          <c:h val="0.15584417809392626"/>
        </c:manualLayout>
      </c:layout>
      <c:overlay val="0"/>
      <c:spPr>
        <a:noFill/>
        <a:ln w="37361">
          <a:noFill/>
        </a:ln>
      </c:spPr>
      <c:txPr>
        <a:bodyPr/>
        <a:lstStyle/>
        <a:p>
          <a:pPr>
            <a:defRPr sz="1145" b="1" i="0" u="none" strike="noStrike" baseline="0">
              <a:solidFill>
                <a:srgbClr val="000000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700" b="1" i="0" u="none" strike="noStrike" baseline="0">
          <a:solidFill>
            <a:srgbClr val="000000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>
        <c:manualLayout>
          <c:xMode val="edge"/>
          <c:yMode val="edge"/>
          <c:x val="0.23739964134317462"/>
          <c:y val="0"/>
        </c:manualLayout>
      </c:layout>
      <c:overlay val="0"/>
      <c:txPr>
        <a:bodyPr/>
        <a:lstStyle/>
        <a:p>
          <a:pPr>
            <a:defRPr sz="1599"/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5731559578073079"/>
          <c:y val="0.19829424307036259"/>
          <c:w val="0.82655520827408413"/>
          <c:h val="0.70154807806308284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Показатели первичной заболеваемости (на 100 тыс.нас.)</c:v>
                </c:pt>
              </c:strCache>
            </c:strRef>
          </c:tx>
          <c:spPr>
            <a:solidFill>
              <a:srgbClr val="9999FF"/>
            </a:solidFill>
            <a:ln w="13015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0.17085547966481188"/>
                  <c:y val="-0.31431665544787013"/>
                </c:manualLayout>
              </c:layout>
              <c:spPr>
                <a:noFill/>
                <a:ln w="26029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53EE-4FA6-8654-34BF17FEAC54}"/>
                </c:ext>
              </c:extLst>
            </c:dLbl>
            <c:dLbl>
              <c:idx val="1"/>
              <c:layout>
                <c:manualLayout>
                  <c:x val="6.604490489281746E-2"/>
                  <c:y val="-0.30790015706315876"/>
                </c:manualLayout>
              </c:layout>
              <c:spPr>
                <a:noFill/>
                <a:ln w="26029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53EE-4FA6-8654-34BF17FEAC54}"/>
                </c:ext>
              </c:extLst>
            </c:dLbl>
            <c:dLbl>
              <c:idx val="2"/>
              <c:layout>
                <c:manualLayout>
                  <c:x val="4.6475982092456077E-2"/>
                  <c:y val="-0.29285825540081639"/>
                </c:manualLayout>
              </c:layout>
              <c:spPr>
                <a:noFill/>
                <a:ln w="26029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53EE-4FA6-8654-34BF17FEAC54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0"/>
            <c:showCatName val="0"/>
            <c:showSerName val="0"/>
            <c:showPercent val="0"/>
            <c:showBubbleSize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388.3</c:v>
                </c:pt>
                <c:pt idx="1">
                  <c:v>290.7</c:v>
                </c:pt>
                <c:pt idx="2">
                  <c:v>298.89999999999998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53EE-4FA6-8654-34BF17FEAC5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6926336"/>
        <c:axId val="98358912"/>
        <c:axId val="0"/>
      </c:bar3DChart>
      <c:catAx>
        <c:axId val="12692633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98358912"/>
        <c:crosses val="autoZero"/>
        <c:auto val="1"/>
        <c:lblAlgn val="ctr"/>
        <c:lblOffset val="100"/>
        <c:noMultiLvlLbl val="0"/>
      </c:catAx>
      <c:valAx>
        <c:axId val="983589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26926336"/>
        <c:crosses val="autoZero"/>
        <c:crossBetween val="between"/>
      </c:valAx>
      <c:spPr>
        <a:noFill/>
        <a:ln w="25378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832"/>
      </a:pPr>
      <a:endParaRPr lang="ru-RU"/>
    </a:p>
  </c:txPr>
  <c:externalData r:id="rId1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8549936766887218"/>
          <c:y val="4.8551590729714753E-2"/>
          <c:w val="0.80897551199658591"/>
          <c:h val="0.80711284940981298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на 100 тыс. человек населения</c:v>
                </c:pt>
              </c:strCache>
            </c:strRef>
          </c:tx>
          <c:spPr>
            <a:solidFill>
              <a:srgbClr val="9999FF"/>
            </a:solidFill>
            <a:ln w="13876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-2.074196069002825E-2"/>
                  <c:y val="-0.32716834956629759"/>
                </c:manualLayout>
              </c:layout>
              <c:numFmt formatCode="#,##0.0" sourceLinked="0"/>
              <c:spPr>
                <a:noFill/>
                <a:ln w="27752">
                  <a:noFill/>
                </a:ln>
              </c:spPr>
              <c:txPr>
                <a:bodyPr/>
                <a:lstStyle/>
                <a:p>
                  <a:pPr>
                    <a:defRPr sz="1700"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7750-4AAF-AF1D-046ACC766D73}"/>
                </c:ext>
              </c:extLst>
            </c:dLbl>
            <c:dLbl>
              <c:idx val="1"/>
              <c:layout>
                <c:manualLayout>
                  <c:x val="2.9839817729620677E-2"/>
                  <c:y val="-0.43951801729803835"/>
                </c:manualLayout>
              </c:layout>
              <c:numFmt formatCode="#,##0.0" sourceLinked="0"/>
              <c:spPr>
                <a:noFill/>
                <a:ln w="27752">
                  <a:noFill/>
                </a:ln>
              </c:spPr>
              <c:txPr>
                <a:bodyPr/>
                <a:lstStyle/>
                <a:p>
                  <a:pPr>
                    <a:defRPr sz="1700"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7750-4AAF-AF1D-046ACC766D73}"/>
                </c:ext>
              </c:extLst>
            </c:dLbl>
            <c:dLbl>
              <c:idx val="2"/>
              <c:layout>
                <c:manualLayout>
                  <c:x val="3.4115285207669654E-2"/>
                  <c:y val="-0.43579613356176805"/>
                </c:manualLayout>
              </c:layout>
              <c:tx>
                <c:rich>
                  <a:bodyPr/>
                  <a:lstStyle/>
                  <a:p>
                    <a:pPr>
                      <a:defRPr sz="1700" b="1"/>
                    </a:pPr>
                    <a:r>
                      <a:rPr lang="ru-RU" dirty="0" smtClean="0"/>
                      <a:t> </a:t>
                    </a:r>
                    <a:r>
                      <a:rPr lang="en-US" dirty="0" smtClean="0"/>
                      <a:t>71</a:t>
                    </a:r>
                    <a:r>
                      <a:rPr lang="ru-RU" dirty="0" smtClean="0"/>
                      <a:t>5</a:t>
                    </a:r>
                    <a:r>
                      <a:rPr lang="en-US" dirty="0" smtClean="0"/>
                      <a:t>,</a:t>
                    </a:r>
                    <a:r>
                      <a:rPr lang="ru-RU" dirty="0" smtClean="0"/>
                      <a:t>3</a:t>
                    </a:r>
                    <a:endParaRPr lang="en-US" dirty="0"/>
                  </a:p>
                </c:rich>
              </c:tx>
              <c:numFmt formatCode="#,##0.0" sourceLinked="0"/>
              <c:spPr>
                <a:noFill/>
                <a:ln w="27752">
                  <a:noFill/>
                </a:ln>
              </c:sp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7750-4AAF-AF1D-046ACC766D73}"/>
                </c:ext>
              </c:extLst>
            </c:dLbl>
            <c:numFmt formatCode="#,##0.0" sourceLinked="0"/>
            <c:spPr>
              <a:noFill/>
              <a:ln>
                <a:noFill/>
              </a:ln>
              <a:effectLst/>
            </c:spPr>
            <c:showLegendKey val="0"/>
            <c:showVal val="0"/>
            <c:showCatName val="0"/>
            <c:showSerName val="0"/>
            <c:showPercent val="0"/>
            <c:showBubbleSize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696.3</c:v>
                </c:pt>
                <c:pt idx="1">
                  <c:v>716.4</c:v>
                </c:pt>
                <c:pt idx="2">
                  <c:v>715.3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7750-4AAF-AF1D-046ACC766D7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6806528"/>
        <c:axId val="130820352"/>
        <c:axId val="0"/>
      </c:bar3DChart>
      <c:catAx>
        <c:axId val="12680652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30820352"/>
        <c:crosses val="autoZero"/>
        <c:auto val="1"/>
        <c:lblAlgn val="ctr"/>
        <c:lblOffset val="100"/>
        <c:noMultiLvlLbl val="0"/>
      </c:catAx>
      <c:valAx>
        <c:axId val="130820352"/>
        <c:scaling>
          <c:orientation val="minMax"/>
          <c:min val="65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26806528"/>
        <c:crosses val="autoZero"/>
        <c:crossBetween val="between"/>
      </c:valAx>
      <c:spPr>
        <a:noFill/>
        <a:ln w="25396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954"/>
      </a:pPr>
      <a:endParaRPr lang="ru-RU"/>
    </a:p>
  </c:txPr>
  <c:externalData r:id="rId1">
    <c:autoUpdate val="0"/>
  </c:externalData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20952064740212004"/>
          <c:y val="4.609955020892216E-2"/>
          <c:w val="0.79047932105222285"/>
          <c:h val="0.82476397477615127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Абс.число пациентов (тыс.человек)</c:v>
                </c:pt>
              </c:strCache>
            </c:strRef>
          </c:tx>
          <c:spPr>
            <a:solidFill>
              <a:srgbClr val="9999FF"/>
            </a:solidFill>
            <a:ln w="12717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1.4878374188084031E-2"/>
                  <c:y val="-0.25002007153642319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6492-4C39-948D-2F5EC9E3C8BF}"/>
                </c:ext>
              </c:extLst>
            </c:dLbl>
            <c:dLbl>
              <c:idx val="1"/>
              <c:layout>
                <c:manualLayout>
                  <c:x val="1.2764108126283789E-2"/>
                  <c:y val="-0.43750226656383889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6492-4C39-948D-2F5EC9E3C8BF}"/>
                </c:ext>
              </c:extLst>
            </c:dLbl>
            <c:dLbl>
              <c:idx val="2"/>
              <c:layout>
                <c:manualLayout>
                  <c:x val="3.3533507469058449E-2"/>
                  <c:y val="-0.43155228755772268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4.5404871402707062E-2"/>
                  <c:y val="-0.29176766859900488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6492-4C39-948D-2F5EC9E3C8BF}"/>
                </c:ext>
              </c:extLst>
            </c:dLbl>
            <c:numFmt formatCode="0.0" sourceLinked="0"/>
            <c:spPr>
              <a:noFill/>
              <a:ln w="25436">
                <a:noFill/>
              </a:ln>
            </c:spPr>
            <c:txPr>
              <a:bodyPr/>
              <a:lstStyle/>
              <a:p>
                <a:pPr>
                  <a:defRPr sz="1595" b="1" baseline="0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989.4</c:v>
                </c:pt>
                <c:pt idx="1">
                  <c:v>1052.3</c:v>
                </c:pt>
                <c:pt idx="2">
                  <c:v>1050.7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6492-4C39-948D-2F5EC9E3C8BF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129369600"/>
        <c:axId val="130822080"/>
        <c:axId val="0"/>
      </c:bar3DChart>
      <c:catAx>
        <c:axId val="12936960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30822080"/>
        <c:crosses val="autoZero"/>
        <c:auto val="1"/>
        <c:lblAlgn val="ctr"/>
        <c:lblOffset val="100"/>
        <c:noMultiLvlLbl val="0"/>
      </c:catAx>
      <c:valAx>
        <c:axId val="130822080"/>
        <c:scaling>
          <c:orientation val="minMax"/>
          <c:min val="9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29369600"/>
        <c:crosses val="autoZero"/>
        <c:crossBetween val="between"/>
        <c:majorUnit val="20"/>
      </c:valAx>
      <c:spPr>
        <a:noFill/>
        <a:ln w="23836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790"/>
      </a:pPr>
      <a:endParaRPr lang="ru-RU"/>
    </a:p>
  </c:txPr>
  <c:externalData r:id="rId1">
    <c:autoUpdate val="0"/>
  </c:externalData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8549944022119003"/>
          <c:y val="0.11000529155717487"/>
          <c:w val="0.80897551199658591"/>
          <c:h val="0.76851357353861949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на 100 тыс. человек населения</c:v>
                </c:pt>
              </c:strCache>
            </c:strRef>
          </c:tx>
          <c:spPr>
            <a:solidFill>
              <a:srgbClr val="9999FF"/>
            </a:solidFill>
            <a:ln w="13867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2.1503620496986686E-2"/>
                  <c:y val="-0.40196689059331075"/>
                </c:manualLayout>
              </c:layout>
              <c:spPr>
                <a:noFill/>
                <a:ln w="27735">
                  <a:noFill/>
                </a:ln>
              </c:spPr>
              <c:txPr>
                <a:bodyPr/>
                <a:lstStyle/>
                <a:p>
                  <a:pPr>
                    <a:defRPr sz="1699"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04C1-444C-B883-5BC1B2447AC3}"/>
                </c:ext>
              </c:extLst>
            </c:dLbl>
            <c:dLbl>
              <c:idx val="1"/>
              <c:layout>
                <c:manualLayout>
                  <c:x val="4.8160296615917267E-2"/>
                  <c:y val="-0.33322212802300288"/>
                </c:manualLayout>
              </c:layout>
              <c:spPr>
                <a:noFill/>
                <a:ln w="27735">
                  <a:noFill/>
                </a:ln>
              </c:spPr>
              <c:txPr>
                <a:bodyPr/>
                <a:lstStyle/>
                <a:p>
                  <a:pPr>
                    <a:defRPr sz="1699"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04C1-444C-B883-5BC1B2447AC3}"/>
                </c:ext>
              </c:extLst>
            </c:dLbl>
            <c:dLbl>
              <c:idx val="2"/>
              <c:layout>
                <c:manualLayout>
                  <c:x val="3.4115311881940016E-2"/>
                  <c:y val="-0.32398247542192993"/>
                </c:manualLayout>
              </c:layout>
              <c:spPr>
                <a:noFill/>
                <a:ln w="27735">
                  <a:noFill/>
                </a:ln>
              </c:spPr>
              <c:txPr>
                <a:bodyPr/>
                <a:lstStyle/>
                <a:p>
                  <a:pPr>
                    <a:defRPr sz="1699"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04C1-444C-B883-5BC1B2447AC3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0"/>
            <c:showCatName val="0"/>
            <c:showSerName val="0"/>
            <c:showPercent val="0"/>
            <c:showBubbleSize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38.4</c:v>
                </c:pt>
                <c:pt idx="1">
                  <c:v>29.2</c:v>
                </c:pt>
                <c:pt idx="2">
                  <c:v>27.7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04C1-444C-B883-5BC1B2447AC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9368064"/>
        <c:axId val="130824960"/>
        <c:axId val="0"/>
      </c:bar3DChart>
      <c:catAx>
        <c:axId val="1293680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30824960"/>
        <c:crosses val="autoZero"/>
        <c:auto val="1"/>
        <c:lblAlgn val="ctr"/>
        <c:lblOffset val="100"/>
        <c:noMultiLvlLbl val="0"/>
      </c:catAx>
      <c:valAx>
        <c:axId val="130824960"/>
        <c:scaling>
          <c:orientation val="minMax"/>
          <c:max val="40"/>
          <c:min val="1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29368064"/>
        <c:crosses val="autoZero"/>
        <c:crossBetween val="between"/>
      </c:valAx>
      <c:spPr>
        <a:noFill/>
        <a:ln w="25381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953"/>
      </a:pPr>
      <a:endParaRPr lang="ru-RU"/>
    </a:p>
  </c:txPr>
  <c:externalData r:id="rId1">
    <c:autoUpdate val="0"/>
  </c:externalData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20690975650751672"/>
          <c:y val="8.4317370215337251E-2"/>
          <c:w val="0.79047932105222285"/>
          <c:h val="0.7865461429828472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Абс.число пациентов (тыс.человек)</c:v>
                </c:pt>
              </c:strCache>
            </c:strRef>
          </c:tx>
          <c:spPr>
            <a:solidFill>
              <a:srgbClr val="9999FF"/>
            </a:solidFill>
            <a:ln w="13545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1.4453028277125737E-2"/>
                  <c:y val="-0.39343273441877669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A19F-4619-AC69-16C66F4C741B}"/>
                </c:ext>
              </c:extLst>
            </c:dLbl>
            <c:dLbl>
              <c:idx val="1"/>
              <c:layout>
                <c:manualLayout>
                  <c:x val="1.8628237508047343E-2"/>
                  <c:y val="-0.3254861716295777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A19F-4619-AC69-16C66F4C741B}"/>
                </c:ext>
              </c:extLst>
            </c:dLbl>
            <c:dLbl>
              <c:idx val="2"/>
              <c:layout>
                <c:manualLayout>
                  <c:x val="2.9538453919675134E-2"/>
                  <c:y val="-0.31731439283905816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A19F-4619-AC69-16C66F4C741B}"/>
                </c:ext>
              </c:extLst>
            </c:dLbl>
            <c:dLbl>
              <c:idx val="3"/>
              <c:layout>
                <c:manualLayout>
                  <c:x val="4.5404871402707062E-2"/>
                  <c:y val="-0.29176766859900488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A19F-4619-AC69-16C66F4C741B}"/>
                </c:ext>
              </c:extLst>
            </c:dLbl>
            <c:numFmt formatCode="0.0" sourceLinked="0"/>
            <c:spPr>
              <a:noFill/>
              <a:ln w="27091">
                <a:noFill/>
              </a:ln>
            </c:spPr>
            <c:txPr>
              <a:bodyPr/>
              <a:lstStyle/>
              <a:p>
                <a:pPr>
                  <a:defRPr sz="1699" b="1" baseline="0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54.6</c:v>
                </c:pt>
                <c:pt idx="1">
                  <c:v>42.8</c:v>
                </c:pt>
                <c:pt idx="2">
                  <c:v>40.6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A19F-4619-AC69-16C66F4C741B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131322368"/>
        <c:axId val="131211840"/>
        <c:axId val="0"/>
      </c:bar3DChart>
      <c:catAx>
        <c:axId val="13132236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31211840"/>
        <c:crosses val="autoZero"/>
        <c:auto val="1"/>
        <c:lblAlgn val="ctr"/>
        <c:lblOffset val="100"/>
        <c:noMultiLvlLbl val="0"/>
      </c:catAx>
      <c:valAx>
        <c:axId val="131211840"/>
        <c:scaling>
          <c:orientation val="minMax"/>
          <c:min val="1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31322368"/>
        <c:crosses val="autoZero"/>
        <c:crossBetween val="between"/>
      </c:valAx>
      <c:spPr>
        <a:noFill/>
        <a:ln w="25387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907"/>
      </a:pPr>
      <a:endParaRPr lang="ru-RU"/>
    </a:p>
  </c:txPr>
  <c:externalData r:id="rId1">
    <c:autoUpdate val="0"/>
  </c:externalData>
</c:chartSpace>
</file>

<file path=ppt/charts/chart2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6602197719512066"/>
          <c:y val="9.9594107035478108E-2"/>
          <c:w val="0.83397802280487976"/>
          <c:h val="0.77135759276468863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Абс.число пациентов (тыс.человек)</c:v>
                </c:pt>
              </c:strCache>
            </c:strRef>
          </c:tx>
          <c:spPr>
            <a:solidFill>
              <a:srgbClr val="9999FF"/>
            </a:solidFill>
            <a:ln w="13026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9.9547135088993675E-3"/>
                  <c:y val="-0.37107291109068741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6016008248016998E-2"/>
                  <c:y val="-0.3002790094029956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3.9084814865050832E-2"/>
                  <c:y val="-0.29484284618078965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4.4315537726332711E-2"/>
                  <c:y val="-0.33276993673300248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numFmt formatCode="0.0" sourceLinked="0"/>
            <c:spPr>
              <a:noFill/>
              <a:ln w="26052">
                <a:noFill/>
              </a:ln>
            </c:spPr>
            <c:txPr>
              <a:bodyPr/>
              <a:lstStyle/>
              <a:p>
                <a:pPr>
                  <a:defRPr sz="1641" b="1" baseline="0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0.0</c:formatCode>
                <c:ptCount val="3"/>
                <c:pt idx="0" formatCode="General">
                  <c:v>664.4</c:v>
                </c:pt>
                <c:pt idx="1">
                  <c:v>631</c:v>
                </c:pt>
                <c:pt idx="2">
                  <c:v>627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129371648"/>
        <c:axId val="131214720"/>
        <c:axId val="0"/>
      </c:bar3DChart>
      <c:catAx>
        <c:axId val="12937164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31214720"/>
        <c:crosses val="autoZero"/>
        <c:auto val="1"/>
        <c:lblAlgn val="ctr"/>
        <c:lblOffset val="100"/>
        <c:noMultiLvlLbl val="0"/>
      </c:catAx>
      <c:valAx>
        <c:axId val="131214720"/>
        <c:scaling>
          <c:orientation val="minMax"/>
          <c:max val="700"/>
          <c:min val="5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29371648"/>
        <c:crosses val="autoZero"/>
        <c:crossBetween val="between"/>
      </c:valAx>
      <c:spPr>
        <a:noFill/>
        <a:ln w="25392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833"/>
      </a:pPr>
      <a:endParaRPr lang="ru-RU"/>
    </a:p>
  </c:txPr>
  <c:externalData r:id="rId1">
    <c:autoUpdate val="0"/>
  </c:externalData>
</c:chartSpace>
</file>

<file path=ppt/charts/chart2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8672612899035695"/>
          <c:y val="5.2682315234930992E-2"/>
          <c:w val="0.81051889330801452"/>
          <c:h val="0.8083548959225445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на 100 тыс. человек населения</c:v>
                </c:pt>
              </c:strCache>
            </c:strRef>
          </c:tx>
          <c:spPr>
            <a:solidFill>
              <a:srgbClr val="9999FF"/>
            </a:solidFill>
            <a:ln w="12861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2.9755491089929548E-2"/>
                  <c:y val="-0.3240908596102906"/>
                </c:manualLayout>
              </c:layout>
              <c:spPr>
                <a:noFill/>
                <a:ln w="25722">
                  <a:noFill/>
                </a:ln>
              </c:spPr>
              <c:txPr>
                <a:bodyPr vertOverflow="overflow" horzOverflow="overflow">
                  <a:noAutofit/>
                </a:bodyPr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>
                  <c15:spPr xmlns:c15="http://schemas.microsoft.com/office/drawing/2012/chart">
                    <a:prstGeom prst="rect">
                      <a:avLst/>
                    </a:prstGeom>
                  </c15:spPr>
                </c:ext>
                <c:ext xmlns:c16="http://schemas.microsoft.com/office/drawing/2014/chart" uri="{C3380CC4-5D6E-409C-BE32-E72D297353CC}">
                  <c16:uniqueId val="{00000000-64F8-4278-96F2-8EEE1AD2D436}"/>
                </c:ext>
              </c:extLst>
            </c:dLbl>
            <c:dLbl>
              <c:idx val="1"/>
              <c:layout>
                <c:manualLayout>
                  <c:x val="1.5013700663693551E-2"/>
                  <c:y val="-0.18715071906334288"/>
                </c:manualLayout>
              </c:layout>
              <c:spPr>
                <a:noFill/>
                <a:ln w="25722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64F8-4278-96F2-8EEE1AD2D436}"/>
                </c:ext>
              </c:extLst>
            </c:dLbl>
            <c:dLbl>
              <c:idx val="2"/>
              <c:layout>
                <c:manualLayout>
                  <c:x val="2.8226459909322019E-2"/>
                  <c:y val="-0.18685994895799315"/>
                </c:manualLayout>
              </c:layout>
              <c:spPr>
                <a:noFill/>
                <a:ln w="25722">
                  <a:noFill/>
                </a:ln>
              </c:spPr>
              <c:txPr>
                <a:bodyPr/>
                <a:lstStyle/>
                <a:p>
                  <a:pPr>
                    <a:defRPr b="1"/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64F8-4278-96F2-8EEE1AD2D436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0"/>
            <c:showCatName val="0"/>
            <c:showSerName val="0"/>
            <c:showPercent val="0"/>
            <c:showBubbleSize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0.0</c:formatCode>
                <c:ptCount val="3"/>
                <c:pt idx="0" formatCode="General">
                  <c:v>466.7</c:v>
                </c:pt>
                <c:pt idx="1">
                  <c:v>429.7</c:v>
                </c:pt>
                <c:pt idx="2">
                  <c:v>426.9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64F8-4278-96F2-8EEE1AD2D43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31323392"/>
        <c:axId val="131216448"/>
        <c:axId val="0"/>
      </c:bar3DChart>
      <c:catAx>
        <c:axId val="13132339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31216448"/>
        <c:crossesAt val="350"/>
        <c:auto val="1"/>
        <c:lblAlgn val="ctr"/>
        <c:lblOffset val="100"/>
        <c:noMultiLvlLbl val="0"/>
      </c:catAx>
      <c:valAx>
        <c:axId val="131216448"/>
        <c:scaling>
          <c:orientation val="minMax"/>
          <c:max val="500"/>
          <c:min val="40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ru-RU"/>
          </a:p>
        </c:txPr>
        <c:crossAx val="131323392"/>
        <c:crosses val="autoZero"/>
        <c:crossBetween val="between"/>
      </c:valAx>
      <c:spPr>
        <a:solidFill>
          <a:schemeClr val="bg1"/>
        </a:solidFill>
        <a:ln w="25553">
          <a:noFill/>
        </a:ln>
      </c:spPr>
    </c:plotArea>
    <c:plotVisOnly val="1"/>
    <c:dispBlanksAs val="gap"/>
    <c:showDLblsOverMax val="0"/>
  </c:chart>
  <c:spPr>
    <a:solidFill>
      <a:schemeClr val="bg1"/>
    </a:solidFill>
  </c:spPr>
  <c:txPr>
    <a:bodyPr/>
    <a:lstStyle/>
    <a:p>
      <a:pPr>
        <a:defRPr sz="1810"/>
      </a:pPr>
      <a:endParaRPr lang="ru-RU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28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rgbClr val="000000"/>
          </a:solidFill>
          <a:prstDash val="solid"/>
        </a:ln>
      </c:spPr>
    </c:floor>
    <c:sideWall>
      <c:thickness val="0"/>
      <c:spPr>
        <a:noFill/>
        <a:ln w="12700">
          <a:solidFill>
            <a:srgbClr val="000000"/>
          </a:solidFill>
          <a:prstDash val="solid"/>
        </a:ln>
      </c:spPr>
    </c:sideWall>
    <c:backWall>
      <c:thickness val="0"/>
      <c:spPr>
        <a:noFill/>
        <a:ln w="12700">
          <a:solidFill>
            <a:srgbClr val="000000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4538293519913559"/>
          <c:y val="7.3706099736132444E-2"/>
          <c:w val="0.8474221591390344"/>
          <c:h val="0.68530163767551899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психотерапевтические кабинеты</c:v>
                </c:pt>
              </c:strCache>
            </c:strRef>
          </c:tx>
          <c:spPr>
            <a:solidFill>
              <a:srgbClr val="CCFFCC"/>
            </a:solidFill>
            <a:ln w="18116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1.6551401696107887E-2"/>
                  <c:y val="-5.141432740238339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1529240385294135E-2"/>
                  <c:y val="-6.63813180492819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0738630165117011E-2"/>
                  <c:y val="-4.393862663326773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2834">
                <a:noFill/>
              </a:ln>
            </c:spPr>
            <c:txPr>
              <a:bodyPr/>
              <a:lstStyle/>
              <a:p>
                <a:pPr>
                  <a:defRPr sz="1141" b="1" i="0" u="none" strike="noStrike" baseline="0">
                    <a:solidFill>
                      <a:srgbClr val="000000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>
                  <c:v>1095</c:v>
                </c:pt>
                <c:pt idx="1">
                  <c:v>724</c:v>
                </c:pt>
                <c:pt idx="2">
                  <c:v>715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gapDepth val="0"/>
        <c:shape val="box"/>
        <c:axId val="50877440"/>
        <c:axId val="101827136"/>
        <c:axId val="0"/>
      </c:bar3DChart>
      <c:catAx>
        <c:axId val="5087744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4528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018" b="1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101827136"/>
        <c:crossesAt val="0"/>
        <c:auto val="1"/>
        <c:lblAlgn val="ctr"/>
        <c:lblOffset val="100"/>
        <c:tickLblSkip val="1"/>
        <c:tickMarkSkip val="1"/>
        <c:noMultiLvlLbl val="0"/>
      </c:catAx>
      <c:valAx>
        <c:axId val="101827136"/>
        <c:scaling>
          <c:orientation val="minMax"/>
          <c:max val="1400"/>
          <c:min val="0"/>
        </c:scaling>
        <c:delete val="0"/>
        <c:axPos val="l"/>
        <c:majorGridlines>
          <c:spPr>
            <a:ln w="4528">
              <a:solidFill>
                <a:srgbClr val="000000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4528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114" b="1" i="0" u="none" strike="noStrike" baseline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877440"/>
        <c:crosses val="autoZero"/>
        <c:crossBetween val="between"/>
      </c:valAx>
      <c:spPr>
        <a:solidFill>
          <a:schemeClr val="bg1"/>
        </a:solidFill>
        <a:ln w="23570">
          <a:noFill/>
        </a:ln>
      </c:spPr>
    </c:plotArea>
    <c:legend>
      <c:legendPos val="r"/>
      <c:layout>
        <c:manualLayout>
          <c:xMode val="edge"/>
          <c:yMode val="edge"/>
          <c:x val="0.14973265328135352"/>
          <c:y val="0.86517615454726116"/>
          <c:w val="0.78877015373078352"/>
          <c:h val="7.1881403205800276E-2"/>
        </c:manualLayout>
      </c:layout>
      <c:overlay val="0"/>
      <c:spPr>
        <a:solidFill>
          <a:schemeClr val="bg1"/>
        </a:solidFill>
        <a:ln w="36230">
          <a:noFill/>
        </a:ln>
      </c:spPr>
      <c:txPr>
        <a:bodyPr/>
        <a:lstStyle/>
        <a:p>
          <a:pPr>
            <a:defRPr sz="1114" b="1" i="0" u="none" strike="noStrike" baseline="0">
              <a:solidFill>
                <a:srgbClr val="000000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605" b="1" i="0" u="none" strike="noStrike" baseline="0">
          <a:solidFill>
            <a:srgbClr val="000000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01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8.9775210161834054E-2"/>
          <c:y val="3.0627763995254024E-2"/>
          <c:w val="0.88585549146782183"/>
          <c:h val="0.81536979110487928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ПНД</c:v>
                </c:pt>
              </c:strCache>
            </c:strRef>
          </c:tx>
          <c:spPr>
            <a:solidFill>
              <a:schemeClr val="accent1"/>
            </a:solidFill>
            <a:ln w="17721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1.3315941890242444E-2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3132853074216787E-2"/>
                  <c:y val="-6.228490274332148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1.0785823582992671E-2"/>
                  <c:y val="-6.633085247905655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1.677494185664144E-2"/>
                  <c:y val="-4.513178571125214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5365">
                <a:noFill/>
              </a:ln>
            </c:spPr>
            <c:txPr>
              <a:bodyPr/>
              <a:lstStyle/>
              <a:p>
                <a:pPr>
                  <a:defRPr sz="1201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>
                  <c:v>173</c:v>
                </c:pt>
                <c:pt idx="1">
                  <c:v>83</c:v>
                </c:pt>
                <c:pt idx="2">
                  <c:v>83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gapDepth val="0"/>
        <c:shape val="box"/>
        <c:axId val="50878464"/>
        <c:axId val="101828864"/>
        <c:axId val="0"/>
      </c:bar3DChart>
      <c:catAx>
        <c:axId val="508784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4431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117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101828864"/>
        <c:crossesAt val="0"/>
        <c:auto val="1"/>
        <c:lblAlgn val="ctr"/>
        <c:lblOffset val="100"/>
        <c:noMultiLvlLbl val="0"/>
      </c:catAx>
      <c:valAx>
        <c:axId val="101828864"/>
        <c:scaling>
          <c:orientation val="minMax"/>
          <c:min val="0"/>
        </c:scaling>
        <c:delete val="0"/>
        <c:axPos val="l"/>
        <c:majorGridlines>
          <c:spPr>
            <a:ln w="4431">
              <a:solidFill>
                <a:schemeClr val="tx1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4431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201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878464"/>
        <c:crosses val="autoZero"/>
        <c:crossBetween val="between"/>
      </c:valAx>
      <c:spPr>
        <a:noFill/>
        <a:ln w="25393">
          <a:noFill/>
        </a:ln>
      </c:spPr>
    </c:plotArea>
    <c:legend>
      <c:legendPos val="r"/>
      <c:layout>
        <c:manualLayout>
          <c:xMode val="edge"/>
          <c:yMode val="edge"/>
          <c:x val="0.11315431089981676"/>
          <c:y val="0.90543970465230306"/>
          <c:w val="0.14624696677066312"/>
          <c:h val="9.2244238700931569E-2"/>
        </c:manualLayout>
      </c:layout>
      <c:overlay val="0"/>
      <c:spPr>
        <a:noFill/>
        <a:ln w="35443">
          <a:noFill/>
        </a:ln>
      </c:spPr>
      <c:txPr>
        <a:bodyPr/>
        <a:lstStyle/>
        <a:p>
          <a:pPr>
            <a:defRPr sz="1284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732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22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25400">
          <a:solidFill>
            <a:schemeClr val="tx1"/>
          </a:solidFill>
        </a:ln>
      </c:spPr>
    </c:sideWall>
    <c:backWall>
      <c:thickness val="0"/>
      <c:spPr>
        <a:noFill/>
        <a:ln w="25400">
          <a:solidFill>
            <a:schemeClr val="tx1"/>
          </a:solidFill>
        </a:ln>
      </c:spPr>
    </c:backWall>
    <c:plotArea>
      <c:layout>
        <c:manualLayout>
          <c:layoutTarget val="inner"/>
          <c:xMode val="edge"/>
          <c:yMode val="edge"/>
          <c:x val="0.17482517482517484"/>
          <c:y val="4.6296296296296523E-2"/>
          <c:w val="0.76223776223776218"/>
          <c:h val="0.72800939084839378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психиатрические больницы</c:v>
                </c:pt>
              </c:strCache>
            </c:strRef>
          </c:tx>
          <c:spPr>
            <a:solidFill>
              <a:srgbClr val="808000"/>
            </a:solidFill>
            <a:ln w="17781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9.8750647271143317E-3"/>
                  <c:y val="-8.614062756598810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1085041032067455E-2"/>
                  <c:y val="-3.604350401781276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3.7735849056603855E-2"/>
                  <c:y val="-2.244826128715598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6044">
                <a:noFill/>
              </a:ln>
            </c:spPr>
            <c:txPr>
              <a:bodyPr/>
              <a:lstStyle/>
              <a:p>
                <a:pPr>
                  <a:defRPr sz="1256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>
                  <c:v>270</c:v>
                </c:pt>
                <c:pt idx="1">
                  <c:v>188</c:v>
                </c:pt>
                <c:pt idx="2">
                  <c:v>184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gapDepth val="0"/>
        <c:shape val="box"/>
        <c:axId val="50890752"/>
        <c:axId val="101831168"/>
        <c:axId val="0"/>
      </c:bar3DChart>
      <c:catAx>
        <c:axId val="5089075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444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120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101831168"/>
        <c:crossesAt val="0"/>
        <c:auto val="1"/>
        <c:lblAlgn val="ctr"/>
        <c:lblOffset val="100"/>
        <c:tickLblSkip val="1"/>
        <c:tickMarkSkip val="1"/>
        <c:noMultiLvlLbl val="0"/>
      </c:catAx>
      <c:valAx>
        <c:axId val="101831168"/>
        <c:scaling>
          <c:orientation val="minMax"/>
          <c:max val="275"/>
          <c:min val="0"/>
        </c:scaling>
        <c:delete val="0"/>
        <c:axPos val="l"/>
        <c:majorGridlines>
          <c:spPr>
            <a:ln w="4445">
              <a:solidFill>
                <a:schemeClr val="tx1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444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195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890752"/>
        <c:crosses val="autoZero"/>
        <c:crossBetween val="between"/>
        <c:majorUnit val="25"/>
      </c:valAx>
      <c:spPr>
        <a:noFill/>
        <a:ln w="25385">
          <a:noFill/>
        </a:ln>
      </c:spPr>
    </c:plotArea>
    <c:legend>
      <c:legendPos val="r"/>
      <c:legendEntry>
        <c:idx val="0"/>
        <c:txPr>
          <a:bodyPr/>
          <a:lstStyle/>
          <a:p>
            <a:pPr>
              <a:defRPr sz="1399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</c:legendEntry>
      <c:layout>
        <c:manualLayout>
          <c:xMode val="edge"/>
          <c:yMode val="edge"/>
          <c:x val="3.3936636895653058E-2"/>
          <c:y val="0.80614200773628941"/>
          <c:w val="0.91176465132671136"/>
          <c:h val="0.18042219047956343"/>
        </c:manualLayout>
      </c:layout>
      <c:overlay val="0"/>
      <c:spPr>
        <a:noFill/>
        <a:ln w="35562">
          <a:noFill/>
        </a:ln>
      </c:spPr>
      <c:txPr>
        <a:bodyPr/>
        <a:lstStyle/>
        <a:p>
          <a:pPr>
            <a:defRPr sz="1288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560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22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258678670326929"/>
          <c:y val="4.3592324164417474E-2"/>
          <c:w val="0.78289301336766548"/>
          <c:h val="0.78054072423325516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ПНД, имеющие стационары</c:v>
                </c:pt>
              </c:strCache>
            </c:strRef>
          </c:tx>
          <c:spPr>
            <a:solidFill>
              <a:srgbClr val="339966"/>
            </a:solidFill>
            <a:ln w="13961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0.13070757907838837"/>
                  <c:y val="3.449422935817130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3.2198304093688138E-2"/>
                  <c:y val="-3.730524745446277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3.1701332144802814E-2"/>
                  <c:y val="-3.641545456734848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0131">
                <a:noFill/>
              </a:ln>
            </c:spPr>
            <c:txPr>
              <a:bodyPr/>
              <a:lstStyle/>
              <a:p>
                <a:pPr>
                  <a:defRPr sz="939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>
                  <c:v>115</c:v>
                </c:pt>
                <c:pt idx="1">
                  <c:v>63</c:v>
                </c:pt>
                <c:pt idx="2">
                  <c:v>63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gapDepth val="0"/>
        <c:shape val="box"/>
        <c:axId val="50891776"/>
        <c:axId val="101832896"/>
        <c:axId val="0"/>
      </c:bar3DChart>
      <c:catAx>
        <c:axId val="5089177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490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879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101832896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101832896"/>
        <c:scaling>
          <c:orientation val="minMax"/>
        </c:scaling>
        <c:delete val="0"/>
        <c:axPos val="l"/>
        <c:majorGridlines>
          <c:spPr>
            <a:ln w="3490">
              <a:solidFill>
                <a:schemeClr val="tx1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3490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939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891776"/>
        <c:crosses val="autoZero"/>
        <c:crossBetween val="between"/>
      </c:valAx>
      <c:spPr>
        <a:noFill/>
        <a:ln w="24683">
          <a:noFill/>
        </a:ln>
      </c:spPr>
    </c:plotArea>
    <c:legend>
      <c:legendPos val="r"/>
      <c:legendEntry>
        <c:idx val="0"/>
        <c:txPr>
          <a:bodyPr/>
          <a:lstStyle/>
          <a:p>
            <a:pPr>
              <a:defRPr sz="1361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</c:legendEntry>
      <c:layout>
        <c:manualLayout>
          <c:xMode val="edge"/>
          <c:yMode val="edge"/>
          <c:x val="6.0000104360712361E-2"/>
          <c:y val="0.90135007356713692"/>
          <c:w val="0.77249990868437668"/>
          <c:h val="7.0872077985405291E-2"/>
        </c:manualLayout>
      </c:layout>
      <c:overlay val="0"/>
      <c:spPr>
        <a:noFill/>
        <a:ln w="27921">
          <a:noFill/>
        </a:ln>
      </c:spPr>
      <c:txPr>
        <a:bodyPr/>
        <a:lstStyle/>
        <a:p>
          <a:pPr>
            <a:defRPr sz="1361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440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hPercent val="107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4697477720133201"/>
          <c:y val="8.0540142762528508E-2"/>
          <c:w val="0.84572248172329689"/>
          <c:h val="0.68946905585399942"/>
        </c:manualLayout>
      </c:layout>
      <c:bar3DChart>
        <c:barDir val="col"/>
        <c:grouping val="clustered"/>
        <c:varyColors val="0"/>
        <c:ser>
          <c:idx val="1"/>
          <c:order val="0"/>
          <c:tx>
            <c:strRef>
              <c:f>Sheet1!$A$2</c:f>
              <c:strCache>
                <c:ptCount val="1"/>
                <c:pt idx="0">
                  <c:v>занятые должности  - всего</c:v>
                </c:pt>
              </c:strCache>
            </c:strRef>
          </c:tx>
          <c:spPr>
            <a:solidFill>
              <a:srgbClr val="99CCFF"/>
            </a:solidFill>
            <a:ln w="13962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-1.2333934873930119E-2"/>
                  <c:y val="-6.011792626388991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5494528568473118E-2"/>
                  <c:y val="-6.41314363763503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5.9111399113437088E-2"/>
                  <c:y val="-5.919865113026657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6077">
                <a:noFill/>
              </a:ln>
            </c:spPr>
            <c:txPr>
              <a:bodyPr/>
              <a:lstStyle/>
              <a:p>
                <a:pPr>
                  <a:defRPr sz="156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0.00</c:formatCode>
                <c:ptCount val="3"/>
                <c:pt idx="0">
                  <c:v>19081</c:v>
                </c:pt>
                <c:pt idx="1">
                  <c:v>18895.25</c:v>
                </c:pt>
                <c:pt idx="2">
                  <c:v>18752.25</c:v>
                </c:pt>
              </c:numCache>
            </c:numRef>
          </c:val>
        </c:ser>
        <c:ser>
          <c:idx val="2"/>
          <c:order val="1"/>
          <c:tx>
            <c:strRef>
              <c:f>Sheet1!$A$3</c:f>
              <c:strCache>
                <c:ptCount val="1"/>
                <c:pt idx="0">
                  <c:v>из них на амбулаторном приеме</c:v>
                </c:pt>
              </c:strCache>
            </c:strRef>
          </c:tx>
          <c:spPr>
            <a:solidFill>
              <a:srgbClr val="3366FF"/>
            </a:solidFill>
            <a:ln w="13962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7.7449795307529212E-2"/>
                  <c:y val="-9.497413022749724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7.0833719448693475E-2"/>
                  <c:y val="-7.939362812093608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7.0272175431646919E-2"/>
                  <c:y val="-5.450750607108695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6077">
                <a:noFill/>
              </a:ln>
            </c:spPr>
            <c:txPr>
              <a:bodyPr/>
              <a:lstStyle/>
              <a:p>
                <a:pPr>
                  <a:defRPr sz="156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Sheet1!$B$3:$D$3</c:f>
              <c:numCache>
                <c:formatCode>0.00</c:formatCode>
                <c:ptCount val="3"/>
                <c:pt idx="0">
                  <c:v>8447</c:v>
                </c:pt>
                <c:pt idx="1">
                  <c:v>9117.75</c:v>
                </c:pt>
                <c:pt idx="2">
                  <c:v>9187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gapDepth val="0"/>
        <c:shape val="box"/>
        <c:axId val="51677696"/>
        <c:axId val="101834048"/>
        <c:axId val="0"/>
      </c:bar3DChart>
      <c:catAx>
        <c:axId val="5167769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491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354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101834048"/>
        <c:crossesAt val="0"/>
        <c:auto val="1"/>
        <c:lblAlgn val="ctr"/>
        <c:lblOffset val="100"/>
        <c:tickLblSkip val="1"/>
        <c:tickMarkSkip val="1"/>
        <c:noMultiLvlLbl val="0"/>
      </c:catAx>
      <c:valAx>
        <c:axId val="101834048"/>
        <c:scaling>
          <c:orientation val="minMax"/>
          <c:max val="20000"/>
          <c:min val="5000"/>
        </c:scaling>
        <c:delete val="0"/>
        <c:axPos val="l"/>
        <c:majorGridlines>
          <c:spPr>
            <a:ln w="3491">
              <a:solidFill>
                <a:schemeClr val="tx1"/>
              </a:solidFill>
              <a:prstDash val="solid"/>
            </a:ln>
          </c:spPr>
        </c:majorGridlines>
        <c:numFmt formatCode="0" sourceLinked="0"/>
        <c:majorTickMark val="out"/>
        <c:minorTickMark val="none"/>
        <c:tickLblPos val="nextTo"/>
        <c:spPr>
          <a:ln w="3491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400" b="0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1677696"/>
        <c:crosses val="autoZero"/>
        <c:crossBetween val="between"/>
        <c:majorUnit val="5000"/>
        <c:minorUnit val="1000"/>
      </c:valAx>
      <c:spPr>
        <a:noFill/>
        <a:ln w="25407">
          <a:noFill/>
        </a:ln>
      </c:spPr>
    </c:plotArea>
    <c:legend>
      <c:legendPos val="r"/>
      <c:layout>
        <c:manualLayout>
          <c:xMode val="edge"/>
          <c:yMode val="edge"/>
          <c:x val="5.0706683558648852E-2"/>
          <c:y val="0.85356024045381418"/>
          <c:w val="0.92484965601295754"/>
          <c:h val="0.12126002657802415"/>
        </c:manualLayout>
      </c:layout>
      <c:overlay val="0"/>
      <c:spPr>
        <a:noFill/>
        <a:ln w="27925">
          <a:noFill/>
        </a:ln>
      </c:spPr>
      <c:txPr>
        <a:bodyPr/>
        <a:lstStyle/>
        <a:p>
          <a:pPr>
            <a:defRPr sz="1412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1705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hPercent val="105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24788723631768281"/>
          <c:y val="2.3309230676686152E-2"/>
          <c:w val="0.74414024172904314"/>
          <c:h val="0.78895761677329324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физические лица</c:v>
                </c:pt>
              </c:strCache>
            </c:strRef>
          </c:tx>
          <c:spPr>
            <a:solidFill>
              <a:srgbClr val="008000"/>
            </a:solidFill>
            <a:ln w="14855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3.4244446809717353E-2"/>
                  <c:y val="-9.3317219872864302E-2"/>
                </c:manualLayout>
              </c:layout>
              <c:tx>
                <c:rich>
                  <a:bodyPr/>
                  <a:lstStyle/>
                  <a:p>
                    <a:r>
                      <a:rPr lang="en-US" sz="1600" b="1" baseline="0" dirty="0" smtClean="0"/>
                      <a:t>14448</a:t>
                    </a:r>
                    <a:endParaRPr lang="en-US" b="1" dirty="0"/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3.4731118971758922E-2"/>
                  <c:y val="-0.11175732970684697"/>
                </c:manualLayout>
              </c:layout>
              <c:tx>
                <c:rich>
                  <a:bodyPr/>
                  <a:lstStyle/>
                  <a:p>
                    <a:r>
                      <a:rPr lang="en-US" sz="1600" baseline="0" dirty="0" smtClean="0"/>
                      <a:t>1</a:t>
                    </a:r>
                    <a:r>
                      <a:rPr lang="ru-RU" sz="1600" baseline="0" dirty="0" smtClean="0"/>
                      <a:t>2937</a:t>
                    </a:r>
                    <a:endParaRPr lang="en-US" dirty="0"/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4.9263854132757585E-2"/>
                  <c:y val="-8.175138232116223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6023">
                <a:noFill/>
              </a:ln>
            </c:spPr>
            <c:txPr>
              <a:bodyPr/>
              <a:lstStyle/>
              <a:p>
                <a:pPr>
                  <a:defRPr sz="1600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General</c:formatCode>
                <c:ptCount val="3"/>
                <c:pt idx="0">
                  <c:v>14448</c:v>
                </c:pt>
                <c:pt idx="1">
                  <c:v>12937</c:v>
                </c:pt>
                <c:pt idx="2">
                  <c:v>12782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gapDepth val="0"/>
        <c:shape val="box"/>
        <c:axId val="50127360"/>
        <c:axId val="98354880"/>
        <c:axId val="0"/>
      </c:bar3DChart>
      <c:catAx>
        <c:axId val="5012736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712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393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98354880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98354880"/>
        <c:scaling>
          <c:orientation val="minMax"/>
          <c:max val="15000"/>
        </c:scaling>
        <c:delete val="0"/>
        <c:axPos val="l"/>
        <c:majorGridlines>
          <c:spPr>
            <a:ln w="3712">
              <a:solidFill>
                <a:schemeClr val="tx1"/>
              </a:solidFill>
              <a:prstDash val="solid"/>
            </a:ln>
          </c:spPr>
        </c:majorGridlines>
        <c:numFmt formatCode="General" sourceLinked="1"/>
        <c:majorTickMark val="out"/>
        <c:minorTickMark val="none"/>
        <c:tickLblPos val="nextTo"/>
        <c:spPr>
          <a:ln w="3712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127360"/>
        <c:crosses val="autoZero"/>
        <c:crossBetween val="between"/>
        <c:majorUnit val="5000"/>
        <c:minorUnit val="500"/>
      </c:valAx>
      <c:spPr>
        <a:noFill/>
        <a:ln w="25389">
          <a:noFill/>
        </a:ln>
      </c:spPr>
    </c:plotArea>
    <c:legend>
      <c:legendPos val="r"/>
      <c:legendEntry>
        <c:idx val="0"/>
        <c:txPr>
          <a:bodyPr/>
          <a:lstStyle/>
          <a:p>
            <a:pPr>
              <a:defRPr sz="1503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</c:legendEntry>
      <c:layout>
        <c:manualLayout>
          <c:xMode val="edge"/>
          <c:yMode val="edge"/>
          <c:x val="5.1813533703297478E-2"/>
          <c:y val="0.87606120663488496"/>
          <c:w val="0.80569952144755286"/>
          <c:h val="8.1494098951916727E-2"/>
        </c:manualLayout>
      </c:layout>
      <c:overlay val="0"/>
      <c:spPr>
        <a:noFill/>
        <a:ln w="29710">
          <a:noFill/>
        </a:ln>
      </c:spPr>
      <c:txPr>
        <a:bodyPr/>
        <a:lstStyle/>
        <a:p>
          <a:pPr>
            <a:defRPr sz="1503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1755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hPercent val="107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thickness val="0"/>
      <c:spPr>
        <a:noFill/>
        <a:ln w="12700">
          <a:solidFill>
            <a:schemeClr val="tx1"/>
          </a:solidFill>
          <a:prstDash val="solid"/>
        </a:ln>
      </c:spPr>
    </c:sideWall>
    <c:backWall>
      <c:thickness val="0"/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9059689580942049"/>
          <c:y val="3.5727687312746233E-2"/>
          <c:w val="0.77312901212381535"/>
          <c:h val="0.74603136279459348"/>
        </c:manualLayout>
      </c:layout>
      <c:bar3DChart>
        <c:barDir val="col"/>
        <c:grouping val="clustered"/>
        <c:varyColors val="0"/>
        <c:ser>
          <c:idx val="1"/>
          <c:order val="0"/>
          <c:tx>
            <c:strRef>
              <c:f>Sheet1!$A$2</c:f>
              <c:strCache>
                <c:ptCount val="1"/>
                <c:pt idx="0">
                  <c:v>занятые должности  - всего</c:v>
                </c:pt>
              </c:strCache>
            </c:strRef>
          </c:tx>
          <c:spPr>
            <a:solidFill>
              <a:srgbClr val="99CCFF"/>
            </a:solidFill>
            <a:ln w="13143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3.1477898017599162E-2"/>
                  <c:y val="-2.853380691178504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6732357258078243E-2"/>
                  <c:y val="-2.625719838854824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3.7606464524550832E-2"/>
                  <c:y val="-2.241799253353893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4533">
                <a:noFill/>
              </a:ln>
            </c:spPr>
            <c:txPr>
              <a:bodyPr/>
              <a:lstStyle/>
              <a:p>
                <a:pPr>
                  <a:defRPr sz="1604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Sheet1!$B$2:$D$2</c:f>
              <c:numCache>
                <c:formatCode>0.00</c:formatCode>
                <c:ptCount val="3"/>
                <c:pt idx="0" formatCode="General">
                  <c:v>1.34</c:v>
                </c:pt>
                <c:pt idx="1">
                  <c:v>1.29</c:v>
                </c:pt>
                <c:pt idx="2" formatCode="General">
                  <c:v>1.28</c:v>
                </c:pt>
              </c:numCache>
            </c:numRef>
          </c:val>
        </c:ser>
        <c:ser>
          <c:idx val="2"/>
          <c:order val="1"/>
          <c:tx>
            <c:strRef>
              <c:f>Sheet1!$A$3</c:f>
              <c:strCache>
                <c:ptCount val="1"/>
                <c:pt idx="0">
                  <c:v>из них на амбулаторном приеме</c:v>
                </c:pt>
              </c:strCache>
            </c:strRef>
          </c:tx>
          <c:spPr>
            <a:solidFill>
              <a:srgbClr val="3366FF"/>
            </a:solidFill>
            <a:ln w="13143">
              <a:solidFill>
                <a:schemeClr val="tx1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6.2111348150896438E-2"/>
                  <c:y val="-5.933475296719992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6.7766104390774767E-2"/>
                  <c:y val="-5.448796680562950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4.7863247863247887E-2"/>
                  <c:y val="-5.450733752620553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 w="24533">
                <a:noFill/>
              </a:ln>
            </c:spPr>
            <c:txPr>
              <a:bodyPr/>
              <a:lstStyle/>
              <a:p>
                <a:pPr>
                  <a:defRPr sz="1604" b="1" i="0" u="none" strike="noStrike" baseline="0">
                    <a:solidFill>
                      <a:schemeClr val="tx1"/>
                    </a:solidFill>
                    <a:latin typeface="Arial"/>
                    <a:ea typeface="Arial"/>
                    <a:cs typeface="Arial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Sheet1!$B$1:$D$1</c:f>
              <c:numCache>
                <c:formatCode>General</c:formatCode>
                <c:ptCount val="3"/>
                <c:pt idx="0">
                  <c:v>2005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Sheet1!$B$3:$D$3</c:f>
              <c:numCache>
                <c:formatCode>General</c:formatCode>
                <c:ptCount val="3"/>
                <c:pt idx="0">
                  <c:v>0.59</c:v>
                </c:pt>
                <c:pt idx="1">
                  <c:v>0.62</c:v>
                </c:pt>
                <c:pt idx="2">
                  <c:v>0.63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gapDepth val="0"/>
        <c:shape val="box"/>
        <c:axId val="50129920"/>
        <c:axId val="50161920"/>
        <c:axId val="0"/>
      </c:bar3DChart>
      <c:catAx>
        <c:axId val="5012992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28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544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161920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50161920"/>
        <c:scaling>
          <c:orientation val="minMax"/>
          <c:max val="1.5"/>
          <c:min val="0"/>
        </c:scaling>
        <c:delete val="0"/>
        <c:axPos val="l"/>
        <c:majorGridlines>
          <c:spPr>
            <a:ln w="3285">
              <a:solidFill>
                <a:schemeClr val="tx1"/>
              </a:solidFill>
              <a:prstDash val="solid"/>
            </a:ln>
          </c:spPr>
        </c:majorGridlines>
        <c:numFmt formatCode="#,##0.00" sourceLinked="0"/>
        <c:majorTickMark val="out"/>
        <c:minorTickMark val="none"/>
        <c:tickLblPos val="nextTo"/>
        <c:spPr>
          <a:ln w="328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604" b="1" i="0" u="none" strike="noStrike" baseline="0">
                <a:solidFill>
                  <a:schemeClr val="tx1"/>
                </a:solidFill>
                <a:latin typeface="Arial"/>
                <a:ea typeface="Arial"/>
                <a:cs typeface="Arial"/>
              </a:defRPr>
            </a:pPr>
            <a:endParaRPr lang="ru-RU"/>
          </a:p>
        </c:txPr>
        <c:crossAx val="50129920"/>
        <c:crosses val="autoZero"/>
        <c:crossBetween val="between"/>
        <c:minorUnit val="0.25"/>
      </c:valAx>
      <c:spPr>
        <a:noFill/>
        <a:ln w="23918">
          <a:noFill/>
        </a:ln>
      </c:spPr>
    </c:plotArea>
    <c:legend>
      <c:legendPos val="r"/>
      <c:layout>
        <c:manualLayout>
          <c:xMode val="edge"/>
          <c:yMode val="edge"/>
          <c:x val="2.2026376561587045E-2"/>
          <c:y val="0.87017545802555263"/>
          <c:w val="0.9361233224822163"/>
          <c:h val="0.10526318703832904"/>
        </c:manualLayout>
      </c:layout>
      <c:overlay val="0"/>
      <c:spPr>
        <a:noFill/>
        <a:ln w="26286">
          <a:noFill/>
        </a:ln>
      </c:spPr>
      <c:txPr>
        <a:bodyPr/>
        <a:lstStyle/>
        <a:p>
          <a:pPr>
            <a:defRPr sz="1448" b="1" i="0" u="none" strike="noStrike" baseline="0">
              <a:solidFill>
                <a:schemeClr val="tx1"/>
              </a:solidFill>
              <a:latin typeface="Arial"/>
              <a:ea typeface="Arial"/>
              <a:cs typeface="Arial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1"/>
    </a:solidFill>
    <a:ln>
      <a:noFill/>
    </a:ln>
  </c:spPr>
  <c:txPr>
    <a:bodyPr/>
    <a:lstStyle/>
    <a:p>
      <a:pPr>
        <a:defRPr sz="1604" b="1" i="0" u="none" strike="noStrike" baseline="0">
          <a:solidFill>
            <a:schemeClr val="tx1"/>
          </a:solidFill>
          <a:latin typeface="Arial"/>
          <a:ea typeface="Arial"/>
          <a:cs typeface="Arial"/>
        </a:defRPr>
      </a:pPr>
      <a:endParaRPr lang="ru-RU"/>
    </a:p>
  </c:txPr>
  <c:externalData r:id="rId1">
    <c:autoUpdate val="0"/>
  </c:externalData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904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810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904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975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904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8100" y="942975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77B3A3B2-5D45-450E-96F2-773C501874C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4195837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7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571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810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0938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57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6463"/>
            <a:ext cx="5437188" cy="44672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11571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975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571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8100" y="9429750"/>
            <a:ext cx="2946400" cy="496888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44" tIns="45571" rIns="91144" bIns="45571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73C07848-B416-4E45-8202-0BDC05843C0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2992933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Образ слайда 1"/>
          <p:cNvSpPr>
            <a:spLocks noGrp="1" noRot="1" noChangeAspect="1"/>
          </p:cNvSpPr>
          <p:nvPr>
            <p:ph type="sldImg"/>
          </p:nvPr>
        </p:nvSpPr>
        <p:spPr>
          <a:ln/>
        </p:spPr>
      </p:sp>
      <p:sp>
        <p:nvSpPr>
          <p:cNvPr id="27650" name="Заметки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ru-RU" smtClean="0"/>
          </a:p>
        </p:txBody>
      </p:sp>
      <p:sp>
        <p:nvSpPr>
          <p:cNvPr id="27651" name="Номер слайда 3"/>
          <p:cNvSpPr>
            <a:spLocks noGrp="1"/>
          </p:cNvSpPr>
          <p:nvPr>
            <p:ph type="sldNum" sz="quarter" idx="5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BB44A959-E100-4F96-89CC-F417B83560E6}" type="slidenum">
              <a:rPr lang="ru-RU" smtClean="0"/>
              <a:pPr/>
              <a:t>4</a:t>
            </a:fld>
            <a:endParaRPr lang="ru-RU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E49DFA6A-5E02-4810-9311-F87CCAE30D31}" type="slidenum">
              <a:rPr lang="ru-RU" smtClean="0"/>
              <a:pPr/>
              <a:t>5</a:t>
            </a:fld>
            <a:endParaRPr lang="ru-RU" smtClean="0"/>
          </a:p>
        </p:txBody>
      </p:sp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19163" y="746125"/>
            <a:ext cx="4959350" cy="3721100"/>
          </a:xfrm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ru-RU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Образ слайда 1"/>
          <p:cNvSpPr>
            <a:spLocks noGrp="1" noRot="1" noChangeAspect="1"/>
          </p:cNvSpPr>
          <p:nvPr>
            <p:ph type="sldImg"/>
          </p:nvPr>
        </p:nvSpPr>
        <p:spPr>
          <a:ln/>
        </p:spPr>
      </p:sp>
      <p:sp>
        <p:nvSpPr>
          <p:cNvPr id="32770" name="Заметки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ru-RU" smtClean="0"/>
          </a:p>
        </p:txBody>
      </p:sp>
      <p:sp>
        <p:nvSpPr>
          <p:cNvPr id="32771" name="Номер слайда 3"/>
          <p:cNvSpPr>
            <a:spLocks noGrp="1"/>
          </p:cNvSpPr>
          <p:nvPr>
            <p:ph type="sldNum" sz="quarter" idx="5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E8FF87B1-9842-4840-BD63-182F1B6E5B98}" type="slidenum">
              <a:rPr lang="ru-RU" smtClean="0"/>
              <a:pPr/>
              <a:t>7</a:t>
            </a:fld>
            <a:endParaRPr lang="ru-R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D9B801-839A-4ADE-8847-0BFFFFF8036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567E25-78FC-4411-BBE6-23FB865B9DF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0EB038-B86F-41B7-81C0-FDF3B11BBA0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C4D424-D251-44A8-8DA3-D3B313FC7EB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Заголовок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иаграмма 2"/>
          <p:cNvSpPr>
            <a:spLocks noGrp="1"/>
          </p:cNvSpPr>
          <p:nvPr>
            <p:ph type="chart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D83B26-C8A8-4ADF-B103-A81449B1486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OverObj" preserve="1">
  <p:cSld name="Заголовок и текст над объект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8229600" cy="21859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3938588"/>
            <a:ext cx="8229600" cy="218757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2516A0-7302-4BF4-9185-66F6C484433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914400" y="277813"/>
            <a:ext cx="7772400" cy="585311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BAE866-E62F-4071-98FB-0DFD0CC96FE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C5ACC5-97E3-4173-B91C-AE2F3F2539C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4FC642-E96A-4A6B-A6C1-DACB72BC7E4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657D3A-7D7F-426F-9694-B7774BBFB68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85DC45-B0B2-4F68-993E-299A986EE95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42C6FA-CA56-4CDE-AF7E-4949852ADC3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A87AF1-81E6-40AC-A286-1EC3F8210F4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63165C-3B90-417E-B7FA-81B2B4ECA21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D66B3C-3FD5-4F30-9F37-DCE5D35A761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10547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547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547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BC85990E-1667-4075-9952-4EDCD15FFFC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5" r:id="rId2"/>
    <p:sldLayoutId id="2147483664" r:id="rId3"/>
    <p:sldLayoutId id="2147483663" r:id="rId4"/>
    <p:sldLayoutId id="2147483662" r:id="rId5"/>
    <p:sldLayoutId id="2147483661" r:id="rId6"/>
    <p:sldLayoutId id="2147483660" r:id="rId7"/>
    <p:sldLayoutId id="2147483659" r:id="rId8"/>
    <p:sldLayoutId id="2147483658" r:id="rId9"/>
    <p:sldLayoutId id="2147483657" r:id="rId10"/>
    <p:sldLayoutId id="2147483656" r:id="rId11"/>
    <p:sldLayoutId id="2147483655" r:id="rId12"/>
    <p:sldLayoutId id="2147483654" r:id="rId13"/>
    <p:sldLayoutId id="2147483653" r:id="rId14"/>
    <p:sldLayoutId id="2147483667" r:id="rId15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xcel_97-2003_Worksheet1.xls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5" Type="http://schemas.openxmlformats.org/officeDocument/2006/relationships/chart" Target="../charts/chart13.xml"/><Relationship Id="rId4" Type="http://schemas.openxmlformats.org/officeDocument/2006/relationships/image" Target="../media/image2.emf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.xml"/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.xml"/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.xml"/><Relationship Id="rId2" Type="http://schemas.openxmlformats.org/officeDocument/2006/relationships/chart" Target="../charts/chart21.xml"/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4.xml"/><Relationship Id="rId2" Type="http://schemas.openxmlformats.org/officeDocument/2006/relationships/chart" Target="../charts/chart23.xml"/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6.xml"/><Relationship Id="rId2" Type="http://schemas.openxmlformats.org/officeDocument/2006/relationships/chart" Target="../charts/chart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6" Type="http://schemas.openxmlformats.org/officeDocument/2006/relationships/chart" Target="../charts/chart4.xml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Relationship Id="rId4" Type="http://schemas.openxmlformats.org/officeDocument/2006/relationships/chart" Target="../charts/chart6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hyperlink" Target="mailto:otdel-haa@yandex.ru" TargetMode="External"/><Relationship Id="rId2" Type="http://schemas.openxmlformats.org/officeDocument/2006/relationships/hyperlink" Target="mailto:stat@mednet.ru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mailto:serbsky@mednet.ru" TargetMode="External"/><Relationship Id="rId5" Type="http://schemas.openxmlformats.org/officeDocument/2006/relationships/hyperlink" Target="mailto:Sidoryuk.o@" TargetMode="External"/><Relationship Id="rId4" Type="http://schemas.openxmlformats.org/officeDocument/2006/relationships/hyperlink" Target="mailto:nikolta@bk.ru" TargetMode="Externa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5A87AF1-81E6-40AC-A286-1EC3F8210F41}" type="slidenum">
              <a:rPr lang="ru-RU" smtClean="0"/>
              <a:pPr>
                <a:defRPr/>
              </a:pPr>
              <a:t>1</a:t>
            </a:fld>
            <a:endParaRPr lang="ru-RU"/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 bwMode="auto">
          <a:xfrm>
            <a:off x="331788" y="2213865"/>
            <a:ext cx="8461375" cy="4554202"/>
          </a:xfrm>
          <a:prstGeom prst="rect">
            <a:avLst/>
          </a:prstGeom>
          <a:ln w="25400" cap="flat" cmpd="sng" algn="ctr">
            <a:noFill/>
            <a:prstDash val="solid"/>
            <a:miter lim="800000"/>
            <a:headEnd/>
            <a:tailEnd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b="1" dirty="0" err="1" smtClean="0">
                <a:solidFill>
                  <a:srgbClr val="000000"/>
                </a:solidFill>
              </a:rPr>
              <a:t>Творогова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 Нина Александровна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dirty="0" err="1" smtClean="0">
                <a:solidFill>
                  <a:srgbClr val="000000"/>
                </a:solidFill>
              </a:rPr>
              <a:t>ст.н.с</a:t>
            </a:r>
            <a:r>
              <a:rPr lang="ru-RU" altLang="ru-RU" sz="1800" dirty="0" smtClean="0">
                <a:solidFill>
                  <a:srgbClr val="000000"/>
                </a:solidFill>
              </a:rPr>
              <a:t>. отдела эпидемиологических и организационных проблем 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dirty="0" smtClean="0">
                <a:solidFill>
                  <a:srgbClr val="000000"/>
                </a:solidFill>
              </a:rPr>
              <a:t>кандидат экономических наук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endParaRPr lang="ru-RU" altLang="ru-RU" sz="1400" b="1" dirty="0" smtClean="0">
              <a:solidFill>
                <a:srgbClr val="000000"/>
              </a:solidFill>
            </a:endParaRP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b="1" dirty="0" smtClean="0">
                <a:solidFill>
                  <a:srgbClr val="000000"/>
                </a:solidFill>
              </a:rPr>
              <a:t>Николаева Татьяна Алексеевна 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dirty="0" err="1" smtClean="0">
                <a:solidFill>
                  <a:srgbClr val="000000"/>
                </a:solidFill>
              </a:rPr>
              <a:t>ст.н.с</a:t>
            </a:r>
            <a:r>
              <a:rPr lang="ru-RU" altLang="ru-RU" sz="1800" dirty="0" smtClean="0">
                <a:solidFill>
                  <a:srgbClr val="000000"/>
                </a:solidFill>
              </a:rPr>
              <a:t>. отдела эпидемиологических и организационных проблем 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dirty="0" smtClean="0">
                <a:solidFill>
                  <a:srgbClr val="000000"/>
                </a:solidFill>
              </a:rPr>
              <a:t>кандидат медицинских наук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endParaRPr lang="ru-RU" altLang="ru-RU" sz="1400" b="1" dirty="0" smtClean="0">
              <a:solidFill>
                <a:srgbClr val="000000"/>
              </a:solidFill>
            </a:endParaRP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b="1" dirty="0" err="1" smtClean="0">
                <a:solidFill>
                  <a:srgbClr val="000000"/>
                </a:solidFill>
              </a:rPr>
              <a:t>Сидорюк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 Ольга Вячеславовна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dirty="0" err="1" smtClean="0">
                <a:solidFill>
                  <a:srgbClr val="000000"/>
                </a:solidFill>
              </a:rPr>
              <a:t>ст.н.с</a:t>
            </a:r>
            <a:r>
              <a:rPr lang="ru-RU" altLang="ru-RU" sz="1800" dirty="0" smtClean="0">
                <a:solidFill>
                  <a:srgbClr val="000000"/>
                </a:solidFill>
              </a:rPr>
              <a:t>. отдела эпидемиологических и организационных проблем 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endParaRPr lang="ru-RU" altLang="ru-RU" sz="1400" dirty="0" smtClean="0">
              <a:solidFill>
                <a:srgbClr val="000000"/>
              </a:solidFill>
            </a:endParaRP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b="1" dirty="0" smtClean="0">
                <a:solidFill>
                  <a:srgbClr val="000000"/>
                </a:solidFill>
              </a:rPr>
              <a:t>Авдеева Лариса Николаевна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1800" dirty="0" smtClean="0">
                <a:solidFill>
                  <a:srgbClr val="000000"/>
                </a:solidFill>
              </a:rPr>
              <a:t>Заведующая группой в ЦНИИОИЗ Минздрава России</a:t>
            </a: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endParaRPr lang="ru-RU" altLang="ru-RU" sz="1400" dirty="0" smtClean="0">
              <a:solidFill>
                <a:srgbClr val="000000"/>
              </a:solidFill>
            </a:endParaRPr>
          </a:p>
          <a:p>
            <a:pPr marL="0" indent="0" algn="ctr">
              <a:lnSpc>
                <a:spcPct val="80000"/>
              </a:lnSpc>
              <a:buFontTx/>
              <a:buNone/>
              <a:defRPr/>
            </a:pPr>
            <a:endParaRPr lang="ru-RU" altLang="ru-RU" sz="1400" dirty="0" smtClean="0">
              <a:solidFill>
                <a:srgbClr val="000000"/>
              </a:solidFill>
            </a:endParaRPr>
          </a:p>
          <a:p>
            <a:pPr marL="0" indent="0" algn="ctr">
              <a:lnSpc>
                <a:spcPct val="80000"/>
              </a:lnSpc>
              <a:buFontTx/>
              <a:buNone/>
              <a:defRPr/>
            </a:pPr>
            <a:r>
              <a:rPr lang="ru-RU" altLang="ru-RU" sz="1800" dirty="0" smtClean="0">
                <a:solidFill>
                  <a:srgbClr val="000000"/>
                </a:solidFill>
              </a:rPr>
              <a:t>    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Москва, ЦНИИОИЗ, </a:t>
            </a:r>
            <a:r>
              <a:rPr lang="en-US" altLang="ru-RU" sz="1800" b="1" dirty="0" smtClean="0">
                <a:solidFill>
                  <a:srgbClr val="000000"/>
                </a:solidFill>
              </a:rPr>
              <a:t>3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 декабря  201</a:t>
            </a:r>
            <a:r>
              <a:rPr lang="en-US" altLang="ru-RU" sz="1800" b="1" dirty="0" smtClean="0">
                <a:solidFill>
                  <a:srgbClr val="000000"/>
                </a:solidFill>
              </a:rPr>
              <a:t>9 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г.</a:t>
            </a:r>
          </a:p>
          <a:p>
            <a:pPr marL="0" indent="0">
              <a:lnSpc>
                <a:spcPct val="80000"/>
              </a:lnSpc>
              <a:buFontTx/>
              <a:buNone/>
              <a:defRPr/>
            </a:pPr>
            <a:r>
              <a:rPr lang="ru-RU" altLang="ru-RU" sz="1800" b="1" dirty="0" smtClean="0">
                <a:solidFill>
                  <a:srgbClr val="000000"/>
                </a:solidFill>
              </a:rPr>
              <a:t>                                                        </a:t>
            </a:r>
            <a:r>
              <a:rPr lang="en-US" altLang="ru-RU" sz="1800" b="1" dirty="0" smtClean="0">
                <a:solidFill>
                  <a:srgbClr val="000000"/>
                </a:solidFill>
              </a:rPr>
              <a:t>WEB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 </a:t>
            </a:r>
            <a:r>
              <a:rPr lang="en-US" altLang="ru-RU" sz="1800" b="1" dirty="0" smtClean="0">
                <a:solidFill>
                  <a:srgbClr val="000000"/>
                </a:solidFill>
              </a:rPr>
              <a:t>– 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семинар</a:t>
            </a:r>
            <a:endParaRPr lang="ru-RU" altLang="ru-RU" sz="2000" dirty="0" smtClean="0">
              <a:solidFill>
                <a:srgbClr val="000000"/>
              </a:solidFill>
            </a:endParaRPr>
          </a:p>
        </p:txBody>
      </p:sp>
      <p:pic>
        <p:nvPicPr>
          <p:cNvPr id="4915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6555" y="1223755"/>
            <a:ext cx="8443913" cy="85509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Прямоугольник 3"/>
          <p:cNvSpPr/>
          <p:nvPr/>
        </p:nvSpPr>
        <p:spPr>
          <a:xfrm>
            <a:off x="656565" y="320217"/>
            <a:ext cx="8280920" cy="6832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r>
              <a:rPr lang="ru-RU" altLang="ru-RU" sz="2400" b="1" dirty="0">
                <a:solidFill>
                  <a:srgbClr val="000000"/>
                </a:solidFill>
              </a:rPr>
              <a:t>ФГБУ «НМИЦПН им. </a:t>
            </a:r>
            <a:r>
              <a:rPr lang="ru-RU" altLang="ru-RU" sz="2400" b="1" dirty="0" err="1">
                <a:solidFill>
                  <a:srgbClr val="000000"/>
                </a:solidFill>
              </a:rPr>
              <a:t>В.П.Сербского</a:t>
            </a:r>
            <a:r>
              <a:rPr lang="ru-RU" altLang="ru-RU" sz="2400" b="1" dirty="0">
                <a:solidFill>
                  <a:srgbClr val="000000"/>
                </a:solidFill>
              </a:rPr>
              <a:t>» </a:t>
            </a:r>
            <a:r>
              <a:rPr lang="ru-RU" sz="2400" b="1" dirty="0" smtClean="0">
                <a:solidFill>
                  <a:srgbClr val="000000"/>
                </a:solidFill>
              </a:rPr>
              <a:t>Министерства здравоохранения </a:t>
            </a:r>
            <a:r>
              <a:rPr lang="ru-RU" sz="2400" b="1" dirty="0"/>
              <a:t>Российской Федерации </a:t>
            </a:r>
            <a:endParaRPr lang="ru-RU" altLang="ru-RU" sz="2400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99677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" name="Rectangle 6"/>
          <p:cNvSpPr>
            <a:spLocks noGrp="1" noChangeArrowheads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A17C84DF-35FA-4156-8F4C-F209E21E9779}" type="slidenum">
              <a:rPr lang="ru-RU" smtClean="0"/>
              <a:pPr/>
              <a:t>10</a:t>
            </a:fld>
            <a:endParaRPr lang="ru-RU" smtClean="0"/>
          </a:p>
        </p:txBody>
      </p:sp>
      <p:sp>
        <p:nvSpPr>
          <p:cNvPr id="1132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431800" y="274638"/>
            <a:ext cx="8326438" cy="544512"/>
          </a:xfrm>
          <a:solidFill>
            <a:schemeClr val="bg1"/>
          </a:solidFill>
        </p:spPr>
        <p:txBody>
          <a:bodyPr/>
          <a:lstStyle/>
          <a:p>
            <a:pPr eaLnBrk="1" hangingPunct="1"/>
            <a:r>
              <a:rPr lang="ru-RU" sz="2000" b="1" smtClean="0"/>
              <a:t>Кадры врачей – психотерапевтов (на 10 тыс. населения)</a:t>
            </a:r>
          </a:p>
        </p:txBody>
      </p:sp>
      <p:graphicFrame>
        <p:nvGraphicFramePr>
          <p:cNvPr id="1130" name="Object 106"/>
          <p:cNvGraphicFramePr>
            <a:graphicFrameLocks noGrp="1" noChangeAspect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1390917255"/>
              </p:ext>
            </p:extLst>
          </p:nvPr>
        </p:nvGraphicFramePr>
        <p:xfrm>
          <a:off x="4794250" y="728701"/>
          <a:ext cx="3916363" cy="571563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39" name="Лист" r:id="rId3" imgW="4914794" imgH="5966460" progId="Excel.Sheet.8">
                  <p:embed/>
                </p:oleObj>
              </mc:Choice>
              <mc:Fallback>
                <p:oleObj name="Лист" r:id="rId3" imgW="4914794" imgH="5966460" progId="Excel.Sheet.8">
                  <p:embed/>
                  <p:pic>
                    <p:nvPicPr>
                      <p:cNvPr id="0" name="Picture 106"/>
                      <p:cNvPicPr>
                        <a:picLocks noGrp="1"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794250" y="728701"/>
                        <a:ext cx="3916363" cy="5715634"/>
                      </a:xfrm>
                      <a:prstGeom prst="rect">
                        <a:avLst/>
                      </a:prstGeom>
                      <a:solidFill>
                        <a:schemeClr val="bg1"/>
                      </a:solidFill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Object 11"/>
          <p:cNvGraphicFramePr>
            <a:graphicFrameLocks noGrp="1" noChangeAspect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2750786119"/>
              </p:ext>
            </p:extLst>
          </p:nvPr>
        </p:nvGraphicFramePr>
        <p:xfrm>
          <a:off x="566555" y="1268760"/>
          <a:ext cx="3989388" cy="48155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Rectangle 12"/>
          <p:cNvSpPr>
            <a:spLocks noGrp="1" noChangeArrowheads="1"/>
          </p:cNvSpPr>
          <p:nvPr>
            <p:ph type="title"/>
          </p:nvPr>
        </p:nvSpPr>
        <p:spPr>
          <a:xfrm>
            <a:off x="385763" y="0"/>
            <a:ext cx="8301037" cy="773113"/>
          </a:xfrm>
          <a:solidFill>
            <a:schemeClr val="bg1"/>
          </a:solidFill>
        </p:spPr>
        <p:txBody>
          <a:bodyPr/>
          <a:lstStyle/>
          <a:p>
            <a:pPr eaLnBrk="1" hangingPunct="1"/>
            <a:r>
              <a:rPr lang="ru-RU" sz="2000" b="1" smtClean="0"/>
              <a:t>Занятые должности лиц с немедицинским образованием (абс.)</a:t>
            </a:r>
          </a:p>
        </p:txBody>
      </p:sp>
      <p:sp>
        <p:nvSpPr>
          <p:cNvPr id="38914" name="Объект 1"/>
          <p:cNvSpPr>
            <a:spLocks noGrp="1"/>
          </p:cNvSpPr>
          <p:nvPr>
            <p:ph sz="half" idx="1"/>
          </p:nvPr>
        </p:nvSpPr>
        <p:spPr>
          <a:xfrm>
            <a:off x="3897313" y="728663"/>
            <a:ext cx="5021262" cy="5310627"/>
          </a:xfrm>
          <a:solidFill>
            <a:schemeClr val="bg1"/>
          </a:solidFill>
        </p:spPr>
        <p:txBody>
          <a:bodyPr/>
          <a:lstStyle/>
          <a:p>
            <a:pPr marL="0" indent="539750" algn="just">
              <a:buFontTx/>
              <a:buNone/>
            </a:pPr>
            <a:r>
              <a:rPr lang="ru-RU" sz="1600" b="1" dirty="0" smtClean="0"/>
              <a:t>3. По сравнению с 2005 г. занятые должности специалистов с немедицинским образованием возросли  по всем категориям: число занятых должностях медицинских психологов увеличилось на 31,5%, специалистов по социальной работе возросло в полтора раза (на 56,1%), число занятых должностей социальных работников увеличилось всего на 5,4%. </a:t>
            </a:r>
          </a:p>
          <a:p>
            <a:pPr marL="0" indent="539750" algn="just">
              <a:buFontTx/>
              <a:buNone/>
            </a:pPr>
            <a:r>
              <a:rPr lang="ru-RU" sz="1600" b="1" dirty="0" smtClean="0"/>
              <a:t>- В настоящее время специалисты с НМО исключены из профильных строк ф.№30 и перенесены в общую строку по всем профилям, в связи с чем сравнение сведений о работающих в психиатрической службе стало </a:t>
            </a:r>
            <a:r>
              <a:rPr lang="ru-RU" sz="1600" b="1" dirty="0" smtClean="0">
                <a:solidFill>
                  <a:srgbClr val="FF0000"/>
                </a:solidFill>
              </a:rPr>
              <a:t>невозможным</a:t>
            </a:r>
            <a:r>
              <a:rPr lang="ru-RU" sz="1600" b="1" dirty="0" smtClean="0"/>
              <a:t>.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2"/>
          </p:nvPr>
        </p:nvSpPr>
        <p:spPr>
          <a:xfrm rot="9890222">
            <a:off x="3848100" y="5434013"/>
            <a:ext cx="68263" cy="666750"/>
          </a:xfrm>
          <a:solidFill>
            <a:schemeClr val="bg1"/>
          </a:solidFill>
        </p:spPr>
        <p:txBody>
          <a:bodyPr>
            <a:normAutofit/>
          </a:bodyPr>
          <a:lstStyle/>
          <a:p>
            <a:pPr marL="0" indent="540000" algn="just">
              <a:buFontTx/>
              <a:buNone/>
              <a:defRPr/>
            </a:pPr>
            <a:endParaRPr lang="ru-RU" sz="1400" dirty="0" smtClean="0"/>
          </a:p>
          <a:p>
            <a:pPr>
              <a:defRPr/>
            </a:pPr>
            <a:endParaRPr lang="ru-RU" sz="1600" dirty="0"/>
          </a:p>
        </p:txBody>
      </p:sp>
      <p:sp>
        <p:nvSpPr>
          <p:cNvPr id="38916" name="Rectangle 6"/>
          <p:cNvSpPr>
            <a:spLocks noGrp="1" noChangeArrowheads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D1E5DE46-988A-4041-99C7-2F22F8B9507D}" type="slidenum">
              <a:rPr lang="ru-RU" smtClean="0"/>
              <a:pPr/>
              <a:t>11</a:t>
            </a:fld>
            <a:endParaRPr lang="ru-RU" smtClean="0"/>
          </a:p>
        </p:txBody>
      </p:sp>
      <p:graphicFrame>
        <p:nvGraphicFramePr>
          <p:cNvPr id="39005" name="Group 9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07880280"/>
              </p:ext>
            </p:extLst>
          </p:nvPr>
        </p:nvGraphicFramePr>
        <p:xfrm>
          <a:off x="206375" y="728663"/>
          <a:ext cx="3502025" cy="5670667"/>
        </p:xfrm>
        <a:graphic>
          <a:graphicData uri="http://schemas.openxmlformats.org/drawingml/2006/table">
            <a:tbl>
              <a:tblPr/>
              <a:tblGrid>
                <a:gridCol w="98742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809625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855663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849312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658813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Годы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Мед. психологи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Спец. по соц. работе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Соц. работники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2005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3158,25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576,75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1463,50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2006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3415,25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654,50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1614,75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2007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3431,85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651,25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1629,50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2008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3652,30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773,00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1857,75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2009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3659,50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846,00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1611,00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2010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3616,25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925,75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1691,00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3568,00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911,25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1606,25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2012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3717,25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986,25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1514,75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2013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3840,25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940,50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1637,50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2014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3709,75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921,75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1556,25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3991,25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913,50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1559,00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2016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3899,15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838,25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1511,50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2017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3824,25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856,75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1483,00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3"/>
                  </a:ext>
                </a:extLst>
              </a:tr>
              <a:tr h="29368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2018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4153,50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900,26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1542,75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26690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2018/2017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ru-RU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+mn-ea"/>
                          <a:cs typeface="+mn-cs"/>
                        </a:rPr>
                        <a:t>108,6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ru-RU" sz="1400" b="1" i="0" u="none" strike="noStrike" kern="120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+mn-ea"/>
                          <a:cs typeface="+mn-cs"/>
                        </a:rPr>
                        <a:t>105,1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ru-RU" sz="1400" b="1" i="0" u="none" strike="noStrike" kern="120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+mn-ea"/>
                          <a:cs typeface="+mn-cs"/>
                        </a:rPr>
                        <a:t>104,0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4"/>
                  </a:ext>
                </a:extLst>
              </a:tr>
              <a:tr h="367147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Times New Roman" pitchFamily="18" charset="0"/>
                          <a:cs typeface="Arial" charset="0"/>
                        </a:rPr>
                        <a:t>2018/2005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ru-RU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+mn-ea"/>
                          <a:cs typeface="+mn-cs"/>
                        </a:rPr>
                        <a:t>131,5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ru-RU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+mn-ea"/>
                          <a:cs typeface="+mn-cs"/>
                        </a:rPr>
                        <a:t>156,1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ru-RU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+mn-ea"/>
                          <a:cs typeface="+mn-cs"/>
                        </a:rPr>
                        <a:t>105,4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5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Содержимое 2"/>
          <p:cNvSpPr>
            <a:spLocks noGrp="1"/>
          </p:cNvSpPr>
          <p:nvPr>
            <p:ph idx="1"/>
          </p:nvPr>
        </p:nvSpPr>
        <p:spPr>
          <a:xfrm>
            <a:off x="836613" y="368661"/>
            <a:ext cx="7830842" cy="5985664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/>
          <a:lstStyle/>
          <a:p>
            <a:pPr marL="0" indent="539750" algn="just">
              <a:lnSpc>
                <a:spcPct val="150000"/>
              </a:lnSpc>
              <a:spcBef>
                <a:spcPct val="0"/>
              </a:spcBef>
              <a:buFontTx/>
              <a:buNone/>
              <a:defRPr/>
            </a:pPr>
            <a:r>
              <a:rPr lang="ru-RU" sz="1800" b="1" dirty="0" smtClean="0">
                <a:solidFill>
                  <a:srgbClr val="000000"/>
                </a:solidFill>
              </a:rPr>
              <a:t>4. В 2018 г. в РФ уменьшилось на 1118 число психиатрических коек, при этом сократилось число психиатрических коек для взрослых на 0,98%, и </a:t>
            </a:r>
            <a:r>
              <a:rPr lang="ru-RU" sz="1800" b="1" dirty="0">
                <a:solidFill>
                  <a:srgbClr val="000000"/>
                </a:solidFill>
              </a:rPr>
              <a:t>увеличилось на </a:t>
            </a:r>
            <a:r>
              <a:rPr lang="ru-RU" sz="1800" b="1" dirty="0" smtClean="0">
                <a:solidFill>
                  <a:srgbClr val="000000"/>
                </a:solidFill>
              </a:rPr>
              <a:t>1,3% число коек для детей.</a:t>
            </a:r>
          </a:p>
          <a:p>
            <a:pPr marL="0" indent="539750" algn="just">
              <a:lnSpc>
                <a:spcPct val="150000"/>
              </a:lnSpc>
              <a:spcBef>
                <a:spcPct val="0"/>
              </a:spcBef>
              <a:buFontTx/>
              <a:buNone/>
              <a:defRPr/>
            </a:pPr>
            <a:r>
              <a:rPr lang="ru-RU" sz="1800" b="1" dirty="0" smtClean="0">
                <a:solidFill>
                  <a:srgbClr val="000000"/>
                </a:solidFill>
              </a:rPr>
              <a:t>В целом коечный фонд в 2017 - 2018 гг. состоит из психиатрических коек для взрослых (95,0%) и для детей (5,0%). </a:t>
            </a:r>
          </a:p>
          <a:p>
            <a:pPr marL="0" indent="539750" algn="just">
              <a:lnSpc>
                <a:spcPct val="150000"/>
              </a:lnSpc>
              <a:spcBef>
                <a:spcPct val="0"/>
              </a:spcBef>
              <a:buFontTx/>
              <a:buNone/>
              <a:defRPr/>
            </a:pPr>
            <a:r>
              <a:rPr lang="ru-RU" sz="1800" b="1" dirty="0" smtClean="0">
                <a:solidFill>
                  <a:srgbClr val="000000"/>
                </a:solidFill>
              </a:rPr>
              <a:t>В использовании психиатрического фонда особых изменений не отмечено. </a:t>
            </a:r>
          </a:p>
          <a:p>
            <a:pPr marL="0" indent="539750" algn="just">
              <a:lnSpc>
                <a:spcPct val="150000"/>
              </a:lnSpc>
              <a:spcBef>
                <a:spcPct val="0"/>
              </a:spcBef>
              <a:buFontTx/>
              <a:buNone/>
              <a:defRPr/>
            </a:pPr>
            <a:r>
              <a:rPr lang="ru-RU" sz="1800" b="1" dirty="0" smtClean="0">
                <a:solidFill>
                  <a:srgbClr val="000000"/>
                </a:solidFill>
              </a:rPr>
              <a:t>Наиболее высокая средняя занятость койки в году имеет место по категории койки для взрослых – 329 дней, для детей –315 дней. Наименьшее среднее число дней занятости койки отмечено по категории коек для судебно-психиатрической экспертизы (241 день). Необходимо отметить, </a:t>
            </a:r>
            <a:r>
              <a:rPr lang="ru-RU" sz="1800" b="1" dirty="0">
                <a:solidFill>
                  <a:srgbClr val="000000"/>
                </a:solidFill>
              </a:rPr>
              <a:t>что </a:t>
            </a:r>
            <a:r>
              <a:rPr lang="ru-RU" sz="1800" b="1" dirty="0" smtClean="0">
                <a:solidFill>
                  <a:srgbClr val="000000"/>
                </a:solidFill>
              </a:rPr>
              <a:t>нормативы для этой категории отличаются от остальных.</a:t>
            </a:r>
          </a:p>
          <a:p>
            <a:pPr marL="0" indent="539750" algn="just">
              <a:spcBef>
                <a:spcPct val="0"/>
              </a:spcBef>
              <a:buFontTx/>
              <a:buNone/>
              <a:defRPr/>
            </a:pPr>
            <a:endParaRPr lang="ru-RU" sz="1400" b="1" dirty="0" smtClean="0">
              <a:solidFill>
                <a:schemeClr val="tx1"/>
              </a:solidFill>
            </a:endParaRPr>
          </a:p>
        </p:txBody>
      </p:sp>
      <p:sp>
        <p:nvSpPr>
          <p:cNvPr id="47106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A1BE4766-CACD-48D6-A5A8-57DC9A94704C}" type="slidenum">
              <a:rPr lang="ru-RU" smtClean="0"/>
              <a:pPr/>
              <a:t>12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9" name="Rectangle 6"/>
          <p:cNvSpPr>
            <a:spLocks noGrp="1" noChangeArrowheads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644B961A-7B52-4725-9D87-73B3E92F4BC7}" type="slidenum">
              <a:rPr lang="ru-RU" smtClean="0"/>
              <a:pPr/>
              <a:t>13</a:t>
            </a:fld>
            <a:endParaRPr lang="ru-RU" smtClean="0"/>
          </a:p>
        </p:txBody>
      </p:sp>
      <p:sp>
        <p:nvSpPr>
          <p:cNvPr id="35850" name="Заголовок 1"/>
          <p:cNvSpPr>
            <a:spLocks noGrp="1"/>
          </p:cNvSpPr>
          <p:nvPr>
            <p:ph type="title"/>
          </p:nvPr>
        </p:nvSpPr>
        <p:spPr>
          <a:xfrm>
            <a:off x="539750" y="260350"/>
            <a:ext cx="8229600" cy="512763"/>
          </a:xfrm>
          <a:solidFill>
            <a:schemeClr val="bg1"/>
          </a:solidFill>
        </p:spPr>
        <p:txBody>
          <a:bodyPr/>
          <a:lstStyle/>
          <a:p>
            <a:r>
              <a:rPr lang="ru-RU" sz="2400" b="1" smtClean="0"/>
              <a:t>Коечный фонд</a:t>
            </a:r>
          </a:p>
        </p:txBody>
      </p:sp>
      <p:graphicFrame>
        <p:nvGraphicFramePr>
          <p:cNvPr id="2" name="Object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5269166"/>
              </p:ext>
            </p:extLst>
          </p:nvPr>
        </p:nvGraphicFramePr>
        <p:xfrm>
          <a:off x="476250" y="908050"/>
          <a:ext cx="8191500" cy="52244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75" name="Rectangle 6"/>
          <p:cNvSpPr>
            <a:spLocks noGrp="1" noChangeArrowheads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A0E91D92-A0F4-4571-B01B-E18F77B95B63}" type="slidenum">
              <a:rPr lang="ru-RU" smtClean="0"/>
              <a:pPr/>
              <a:t>14</a:t>
            </a:fld>
            <a:endParaRPr lang="ru-RU" smtClean="0"/>
          </a:p>
        </p:txBody>
      </p:sp>
      <p:sp>
        <p:nvSpPr>
          <p:cNvPr id="36876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79450"/>
          </a:xfrm>
          <a:solidFill>
            <a:schemeClr val="bg1"/>
          </a:solidFill>
        </p:spPr>
        <p:txBody>
          <a:bodyPr/>
          <a:lstStyle/>
          <a:p>
            <a:r>
              <a:rPr lang="ru-RU" sz="2000" b="1" smtClean="0"/>
              <a:t>Число среднегодовых мест в дневных (ночных) стационарах</a:t>
            </a:r>
          </a:p>
        </p:txBody>
      </p:sp>
      <p:sp>
        <p:nvSpPr>
          <p:cNvPr id="36877" name="Rectangle 7"/>
          <p:cNvSpPr>
            <a:spLocks noGrp="1" noChangeArrowheads="1"/>
          </p:cNvSpPr>
          <p:nvPr>
            <p:ph type="body" sz="half" idx="4294967295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>
              <a:lnSpc>
                <a:spcPct val="80000"/>
              </a:lnSpc>
            </a:pPr>
            <a:endParaRPr lang="ru-RU" sz="2400" smtClean="0"/>
          </a:p>
        </p:txBody>
      </p:sp>
      <p:sp>
        <p:nvSpPr>
          <p:cNvPr id="36878" name="Rectangle 8"/>
          <p:cNvSpPr>
            <a:spLocks noGrp="1" noChangeArrowheads="1"/>
          </p:cNvSpPr>
          <p:nvPr>
            <p:ph type="body" sz="half" idx="4294967295"/>
          </p:nvPr>
        </p:nvSpPr>
        <p:spPr>
          <a:xfrm>
            <a:off x="4648200" y="1089025"/>
            <a:ext cx="4038600" cy="5175290"/>
          </a:xfrm>
        </p:spPr>
        <p:txBody>
          <a:bodyPr/>
          <a:lstStyle/>
          <a:p>
            <a:pPr algn="just"/>
            <a:r>
              <a:rPr lang="ru-RU" sz="1800" b="1" dirty="0" smtClean="0"/>
              <a:t>В 2018 г. имел место прирост числа мест в дневных и ночных стационарах на 835 мест, на 4,1%. Напомним, что число психиатрических коек сократилось за год на 1118 коек. </a:t>
            </a:r>
          </a:p>
          <a:p>
            <a:pPr algn="just"/>
            <a:r>
              <a:rPr lang="ru-RU" sz="1800" b="1" dirty="0" smtClean="0"/>
              <a:t>Сокращение круглосуточного психиатрического коечного фонда не компенсируется организацией стационар-замещающих технологий. </a:t>
            </a:r>
          </a:p>
        </p:txBody>
      </p:sp>
      <p:graphicFrame>
        <p:nvGraphicFramePr>
          <p:cNvPr id="2" name="Object 10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96563307"/>
              </p:ext>
            </p:extLst>
          </p:nvPr>
        </p:nvGraphicFramePr>
        <p:xfrm>
          <a:off x="528638" y="954088"/>
          <a:ext cx="3948112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6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8962"/>
          </a:xfrm>
          <a:solidFill>
            <a:schemeClr val="bg1"/>
          </a:solidFill>
        </p:spPr>
        <p:txBody>
          <a:bodyPr/>
          <a:lstStyle/>
          <a:p>
            <a:r>
              <a:rPr lang="ru-RU" sz="2000" b="1" smtClean="0"/>
              <a:t>Число мест в ЛПМ (ЛТМ)</a:t>
            </a:r>
          </a:p>
        </p:txBody>
      </p:sp>
      <p:graphicFrame>
        <p:nvGraphicFramePr>
          <p:cNvPr id="2" name="Object 7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3554171827"/>
              </p:ext>
            </p:extLst>
          </p:nvPr>
        </p:nvGraphicFramePr>
        <p:xfrm>
          <a:off x="441325" y="1223963"/>
          <a:ext cx="4078288" cy="4867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7897" name="Объект 2"/>
          <p:cNvSpPr>
            <a:spLocks noGrp="1"/>
          </p:cNvSpPr>
          <p:nvPr>
            <p:ph sz="half" idx="2"/>
          </p:nvPr>
        </p:nvSpPr>
        <p:spPr>
          <a:xfrm>
            <a:off x="5247075" y="1089025"/>
            <a:ext cx="3510390" cy="5175250"/>
          </a:xfrm>
          <a:solidFill>
            <a:schemeClr val="bg1"/>
          </a:solidFill>
        </p:spPr>
        <p:txBody>
          <a:bodyPr/>
          <a:lstStyle/>
          <a:p>
            <a:pPr marL="0" indent="539750" algn="just">
              <a:lnSpc>
                <a:spcPct val="150000"/>
              </a:lnSpc>
              <a:buFontTx/>
              <a:buNone/>
            </a:pPr>
            <a:r>
              <a:rPr lang="ru-RU" sz="1800" b="1" dirty="0" smtClean="0"/>
              <a:t>5. В 2018</a:t>
            </a:r>
            <a:r>
              <a:rPr lang="ru-RU" sz="1800" b="1" dirty="0"/>
              <a:t>г</a:t>
            </a:r>
            <a:r>
              <a:rPr lang="ru-RU" sz="1800" b="1" dirty="0" smtClean="0"/>
              <a:t>. сократилось относительно </a:t>
            </a:r>
            <a:r>
              <a:rPr lang="ru-RU" sz="1800" b="1" dirty="0"/>
              <a:t>2017 г</a:t>
            </a:r>
            <a:r>
              <a:rPr lang="ru-RU" sz="1800" b="1" dirty="0" smtClean="0"/>
              <a:t>. число мест в ЛПМ (ЛТМ) – на 334 места (на 7,1%), уменьшилось число работающих в них психически больных в целом – на 1398 человек (на 6,5%). </a:t>
            </a:r>
            <a:endParaRPr lang="ru-RU" sz="1800" dirty="0" smtClean="0"/>
          </a:p>
        </p:txBody>
      </p:sp>
      <p:sp>
        <p:nvSpPr>
          <p:cNvPr id="37898" name="Rectangle 6"/>
          <p:cNvSpPr>
            <a:spLocks noGrp="1" noChangeArrowheads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5076D2C3-CF1A-42C7-9C46-25760F59A896}" type="slidenum">
              <a:rPr lang="ru-RU" smtClean="0"/>
              <a:pPr/>
              <a:t>15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Заголовок 1"/>
          <p:cNvSpPr>
            <a:spLocks noGrp="1"/>
          </p:cNvSpPr>
          <p:nvPr>
            <p:ph type="title"/>
          </p:nvPr>
        </p:nvSpPr>
        <p:spPr>
          <a:xfrm>
            <a:off x="296863" y="323850"/>
            <a:ext cx="8461375" cy="6030913"/>
          </a:xfrm>
          <a:solidFill>
            <a:schemeClr val="bg1"/>
          </a:solidFill>
        </p:spPr>
        <p:txBody>
          <a:bodyPr/>
          <a:lstStyle/>
          <a:p>
            <a:pPr indent="539750" algn="just">
              <a:lnSpc>
                <a:spcPct val="150000"/>
              </a:lnSpc>
            </a:pPr>
            <a:r>
              <a:rPr lang="ru-RU" sz="1800" b="1" dirty="0" smtClean="0"/>
              <a:t>6. В 2018 г. по сравнению с 2017 г.  сократилось абсолютное число зарегистрированных пациентов, обратившихся за помощью в психоневрологические учреждения, на 27576 человек, на 0,7%, в том числе за счет числа пациентов с </a:t>
            </a:r>
            <a:r>
              <a:rPr lang="ru-RU" sz="1800" b="1" dirty="0" err="1" smtClean="0"/>
              <a:t>непсихотическими</a:t>
            </a:r>
            <a:r>
              <a:rPr lang="ru-RU" sz="1800" b="1" dirty="0" smtClean="0"/>
              <a:t>  психическими расстройствами на 4990 человек (на 0,25%), числа страдающих умственной отсталостью на 14219 человек (на 1,65%), пациентов с психозами и состояниями слабоумия – на 8367 человек (на 0,76%).</a:t>
            </a:r>
            <a:r>
              <a:rPr lang="en-US" sz="1800" b="1" dirty="0" smtClean="0"/>
              <a:t> </a:t>
            </a:r>
            <a:r>
              <a:rPr lang="ru-RU" sz="1800" b="1" dirty="0" smtClean="0"/>
              <a:t> </a:t>
            </a:r>
            <a:br>
              <a:rPr lang="ru-RU" sz="1800" b="1" dirty="0" smtClean="0"/>
            </a:br>
            <a:r>
              <a:rPr lang="ru-RU" sz="1800" b="1" dirty="0" smtClean="0"/>
              <a:t>            Показатель общей заболеваемости психическими расстройствами снизился за год на 0,7%</a:t>
            </a:r>
            <a:r>
              <a:rPr lang="en-US" sz="1800" b="1" dirty="0" smtClean="0"/>
              <a:t> </a:t>
            </a:r>
            <a:r>
              <a:rPr lang="ru-RU" sz="1800" b="1" dirty="0" smtClean="0"/>
              <a:t>- </a:t>
            </a:r>
            <a:r>
              <a:rPr lang="en-US" sz="1800" b="1" dirty="0" smtClean="0"/>
              <a:t>c </a:t>
            </a:r>
            <a:r>
              <a:rPr lang="ru-RU" sz="1800" b="1" dirty="0" smtClean="0"/>
              <a:t>2697,3 до 2677,8. Вместе с тем общая заболеваемость возросла в некоторой степени по таким рубрикам как хронические, включая детские, психозы (на 7,1%). Увеличились показатели общей заболеваемости РАС (на 18,0%) и синдромом </a:t>
            </a:r>
            <a:r>
              <a:rPr lang="ru-RU" sz="1800" b="1" dirty="0" err="1" smtClean="0"/>
              <a:t>Аспергера</a:t>
            </a:r>
            <a:r>
              <a:rPr lang="ru-RU" sz="1800" b="1" dirty="0" smtClean="0"/>
              <a:t> (на 15,6%).</a:t>
            </a:r>
          </a:p>
        </p:txBody>
      </p:sp>
      <p:sp>
        <p:nvSpPr>
          <p:cNvPr id="45058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CE72C101-0F50-47E3-AAE4-2CA8F4554BA1}" type="slidenum">
              <a:rPr lang="ru-RU" smtClean="0"/>
              <a:pPr/>
              <a:t>16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14387"/>
          </a:xfrm>
          <a:solidFill>
            <a:schemeClr val="bg1"/>
          </a:solidFill>
        </p:spPr>
        <p:txBody>
          <a:bodyPr/>
          <a:lstStyle/>
          <a:p>
            <a:pPr>
              <a:spcBef>
                <a:spcPct val="20000"/>
              </a:spcBef>
              <a:defRPr/>
            </a:pPr>
            <a:r>
              <a:rPr lang="ru-RU" sz="2000" b="1" dirty="0">
                <a:solidFill>
                  <a:srgbClr val="000000"/>
                </a:solidFill>
                <a:ea typeface="+mn-ea"/>
              </a:rPr>
              <a:t>Контингенты пациентов, больных психическими расстройствами, в РФ в </a:t>
            </a:r>
            <a:r>
              <a:rPr lang="ru-RU" sz="2000" b="1" dirty="0" smtClean="0">
                <a:solidFill>
                  <a:srgbClr val="000000"/>
                </a:solidFill>
                <a:ea typeface="+mn-ea"/>
              </a:rPr>
              <a:t>2016-2017 </a:t>
            </a:r>
            <a:r>
              <a:rPr lang="ru-RU" sz="2000" b="1" dirty="0">
                <a:solidFill>
                  <a:srgbClr val="000000"/>
                </a:solidFill>
                <a:ea typeface="+mn-ea"/>
              </a:rPr>
              <a:t>гг. </a:t>
            </a:r>
            <a:endParaRPr lang="ru-RU" sz="2000" dirty="0"/>
          </a:p>
        </p:txBody>
      </p:sp>
      <p:sp>
        <p:nvSpPr>
          <p:cNvPr id="3995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184150"/>
          </a:xfrm>
        </p:spPr>
        <p:txBody>
          <a:bodyPr/>
          <a:lstStyle/>
          <a:p>
            <a:endParaRPr lang="ru-RU" smtClean="0"/>
          </a:p>
        </p:txBody>
      </p:sp>
      <p:sp>
        <p:nvSpPr>
          <p:cNvPr id="39954" name="Номер слайда 6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4D40FCFA-3D07-4F8E-8820-516866F61F74}" type="slidenum">
              <a:rPr lang="ru-RU" smtClean="0"/>
              <a:pPr/>
              <a:t>17</a:t>
            </a:fld>
            <a:endParaRPr lang="ru-RU" smtClean="0"/>
          </a:p>
        </p:txBody>
      </p:sp>
      <p:graphicFrame>
        <p:nvGraphicFramePr>
          <p:cNvPr id="4" name="Object 1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894568383"/>
              </p:ext>
            </p:extLst>
          </p:nvPr>
        </p:nvGraphicFramePr>
        <p:xfrm>
          <a:off x="479425" y="1270000"/>
          <a:ext cx="4314825" cy="50847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Object 15"/>
          <p:cNvGraphicFramePr>
            <a:graphicFrameLocks noGrp="1"/>
          </p:cNvGraphicFramePr>
          <p:nvPr>
            <p:ph sz="quarter" idx="4"/>
            <p:extLst>
              <p:ext uri="{D42A27DB-BD31-4B8C-83A1-F6EECF244321}">
                <p14:modId xmlns:p14="http://schemas.microsoft.com/office/powerpoint/2010/main" val="2218201319"/>
              </p:ext>
            </p:extLst>
          </p:nvPr>
        </p:nvGraphicFramePr>
        <p:xfrm>
          <a:off x="5037138" y="1266825"/>
          <a:ext cx="3849687" cy="4867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Заголовок 1"/>
          <p:cNvSpPr>
            <a:spLocks noGrp="1"/>
          </p:cNvSpPr>
          <p:nvPr>
            <p:ph type="title"/>
          </p:nvPr>
        </p:nvSpPr>
        <p:spPr>
          <a:xfrm>
            <a:off x="385762" y="323657"/>
            <a:ext cx="8461713" cy="5895654"/>
          </a:xfrm>
          <a:solidFill>
            <a:schemeClr val="bg1"/>
          </a:solidFill>
        </p:spPr>
        <p:txBody>
          <a:bodyPr/>
          <a:lstStyle/>
          <a:p>
            <a:pPr indent="539750" algn="l">
              <a:lnSpc>
                <a:spcPct val="150000"/>
              </a:lnSpc>
            </a:pPr>
            <a:r>
              <a:rPr lang="ru-RU" sz="1800" b="1" dirty="0" smtClean="0"/>
              <a:t>           Пациенты с впервые в жизни установленным                                    </a:t>
            </a:r>
            <a:br>
              <a:rPr lang="ru-RU" sz="1800" b="1" dirty="0" smtClean="0"/>
            </a:br>
            <a:r>
              <a:rPr lang="ru-RU" sz="1800" b="1" dirty="0"/>
              <a:t> </a:t>
            </a:r>
            <a:r>
              <a:rPr lang="ru-RU" sz="1800" b="1" dirty="0" smtClean="0"/>
              <a:t>                        диагнозом психического расстройства </a:t>
            </a:r>
            <a:br>
              <a:rPr lang="ru-RU" sz="1800" b="1" dirty="0" smtClean="0"/>
            </a:br>
            <a:r>
              <a:rPr lang="ru-RU" sz="1800" b="1" dirty="0" smtClean="0"/>
              <a:t>                        в Российской Федерации в 2017-2018 гг.</a:t>
            </a:r>
            <a:r>
              <a:rPr lang="en-US" sz="1800" b="1" dirty="0" smtClean="0"/>
              <a:t/>
            </a:r>
            <a:br>
              <a:rPr lang="en-US" sz="1800" b="1" dirty="0" smtClean="0"/>
            </a:br>
            <a:r>
              <a:rPr lang="ru-RU" sz="1800" b="1" dirty="0" smtClean="0"/>
              <a:t>           </a:t>
            </a:r>
            <a:r>
              <a:rPr lang="ru-RU" sz="1600" b="1" dirty="0" smtClean="0"/>
              <a:t>В 2018 г. число пациентов с впервые в жизни установленным диагнозом психического расстройства </a:t>
            </a:r>
            <a:r>
              <a:rPr lang="ru-RU" sz="1600" b="1" dirty="0"/>
              <a:t>увеличилось </a:t>
            </a:r>
            <a:r>
              <a:rPr lang="ru-RU" sz="1600" b="1" dirty="0" smtClean="0"/>
              <a:t>по сравнению с 2017 г. на 12147, показатель на 100 </a:t>
            </a:r>
            <a:r>
              <a:rPr lang="ru-RU" sz="1600" b="1" dirty="0" err="1" smtClean="0"/>
              <a:t>тыс.населения</a:t>
            </a:r>
            <a:r>
              <a:rPr lang="ru-RU" sz="1600" b="1" dirty="0" smtClean="0"/>
              <a:t> вырос с 290,7 до </a:t>
            </a:r>
            <a:r>
              <a:rPr lang="ru-RU" sz="1600" b="1" dirty="0"/>
              <a:t>298,9 </a:t>
            </a:r>
            <a:r>
              <a:rPr lang="ru-RU" sz="1600" b="1" dirty="0" smtClean="0"/>
              <a:t>(на 2,8%). </a:t>
            </a:r>
            <a:br>
              <a:rPr lang="ru-RU" sz="1600" b="1" dirty="0" smtClean="0"/>
            </a:br>
            <a:r>
              <a:rPr lang="ru-RU" sz="1600" b="1" dirty="0" smtClean="0"/>
              <a:t>По </a:t>
            </a:r>
            <a:r>
              <a:rPr lang="ru-RU" sz="1600" b="1" dirty="0" err="1" smtClean="0"/>
              <a:t>непсихотическим</a:t>
            </a:r>
            <a:r>
              <a:rPr lang="ru-RU" sz="1600" b="1" dirty="0" smtClean="0"/>
              <a:t> психическим расстройствам – </a:t>
            </a:r>
            <a:r>
              <a:rPr lang="ru-RU" sz="1600" b="1" dirty="0"/>
              <a:t>с 208,4 до 216,1 (на 3,7%), </a:t>
            </a:r>
            <a:r>
              <a:rPr lang="ru-RU" sz="1600" b="1" dirty="0" smtClean="0"/>
              <a:t>по психозам – с 60,8 до 62,1 (на 4,0%), по умственной отсталости убыл </a:t>
            </a:r>
            <a:r>
              <a:rPr lang="ru-RU" sz="1600" b="1" dirty="0"/>
              <a:t>с 21,5 до 20,6, на </a:t>
            </a:r>
            <a:r>
              <a:rPr lang="ru-RU" sz="1600" b="1" dirty="0" smtClean="0"/>
              <a:t>4,0%. В общем числе психически больных значительная доля приходится на лиц с психическими расстройствами органического характера как в контингенте, так и среди первичных пациентов. Доли этих расстройств имеют тенденцию к возрастанию. В 2018 г. доля больных с органическими расстройствами составила 35,6% (35,3% в 2017 г.) в контингенте психически больных, а среди впервые диагностированных – 44,1</a:t>
            </a:r>
            <a:r>
              <a:rPr lang="ru-RU" sz="1600" b="1" dirty="0"/>
              <a:t>%</a:t>
            </a:r>
            <a:r>
              <a:rPr lang="ru-RU" sz="1600" b="1" dirty="0" smtClean="0"/>
              <a:t> (43,8% в 2017г.). 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485DC45-B0B2-4F68-993E-299A986EE953}" type="slidenum">
              <a:rPr lang="ru-RU" smtClean="0"/>
              <a:pPr>
                <a:defRPr/>
              </a:pPr>
              <a:t>18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98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01038" cy="723900"/>
          </a:xfrm>
          <a:solidFill>
            <a:schemeClr val="bg1"/>
          </a:solidFill>
        </p:spPr>
        <p:txBody>
          <a:bodyPr/>
          <a:lstStyle/>
          <a:p>
            <a:pPr algn="just"/>
            <a:r>
              <a:rPr lang="ru-RU" sz="2000" b="1" dirty="0" smtClean="0">
                <a:solidFill>
                  <a:srgbClr val="000000"/>
                </a:solidFill>
              </a:rPr>
              <a:t>Пациенты с впервые в жизни установленным диагнозом    </a:t>
            </a:r>
            <a:br>
              <a:rPr lang="ru-RU" sz="2000" b="1" dirty="0" smtClean="0">
                <a:solidFill>
                  <a:srgbClr val="000000"/>
                </a:solidFill>
              </a:rPr>
            </a:br>
            <a:r>
              <a:rPr lang="ru-RU" sz="2000" b="1" dirty="0">
                <a:solidFill>
                  <a:srgbClr val="000000"/>
                </a:solidFill>
              </a:rPr>
              <a:t> </a:t>
            </a:r>
            <a:r>
              <a:rPr lang="ru-RU" sz="2000" b="1" dirty="0" smtClean="0">
                <a:solidFill>
                  <a:srgbClr val="000000"/>
                </a:solidFill>
              </a:rPr>
              <a:t>            психического расстройства в РФ в 2017-2018 гг.</a:t>
            </a:r>
            <a:endParaRPr lang="ru-RU" sz="2000" dirty="0" smtClean="0"/>
          </a:p>
        </p:txBody>
      </p:sp>
      <p:graphicFrame>
        <p:nvGraphicFramePr>
          <p:cNvPr id="4" name="Object 12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249024613"/>
              </p:ext>
            </p:extLst>
          </p:nvPr>
        </p:nvGraphicFramePr>
        <p:xfrm>
          <a:off x="385763" y="998538"/>
          <a:ext cx="4051300" cy="50768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" name="Object 13"/>
          <p:cNvGraphicFramePr>
            <a:graphicFrameLocks noGrp="1"/>
          </p:cNvGraphicFramePr>
          <p:nvPr>
            <p:ph sz="quarter" idx="4"/>
            <p:extLst>
              <p:ext uri="{D42A27DB-BD31-4B8C-83A1-F6EECF244321}">
                <p14:modId xmlns:p14="http://schemas.microsoft.com/office/powerpoint/2010/main" val="1067402590"/>
              </p:ext>
            </p:extLst>
          </p:nvPr>
        </p:nvGraphicFramePr>
        <p:xfrm>
          <a:off x="4616450" y="1089025"/>
          <a:ext cx="4141788" cy="49053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485DC45-B0B2-4F68-993E-299A986EE953}" type="slidenum">
              <a:rPr lang="ru-RU" smtClean="0"/>
              <a:pPr>
                <a:defRPr/>
              </a:pPr>
              <a:t>19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6D1A55E0-43DC-4B9F-A425-2FF6141860D9}" type="slidenum">
              <a:rPr lang="ru-RU" altLang="ru-RU" smtClean="0"/>
              <a:pPr/>
              <a:t>2</a:t>
            </a:fld>
            <a:endParaRPr lang="ru-RU" altLang="ru-RU" smtClean="0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subTitle" idx="4294967295"/>
          </p:nvPr>
        </p:nvSpPr>
        <p:spPr>
          <a:xfrm>
            <a:off x="476250" y="953725"/>
            <a:ext cx="8461375" cy="5624875"/>
          </a:xfrm>
          <a:ln>
            <a:noFill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/>
          <a:lstStyle/>
          <a:p>
            <a:pPr marL="0" indent="0" algn="ctr">
              <a:lnSpc>
                <a:spcPct val="80000"/>
              </a:lnSpc>
              <a:buFontTx/>
              <a:buNone/>
              <a:defRPr/>
            </a:pPr>
            <a:endParaRPr lang="ru-RU" altLang="ru-RU" sz="2000" dirty="0" smtClean="0">
              <a:solidFill>
                <a:srgbClr val="000000"/>
              </a:solidFill>
            </a:endParaRPr>
          </a:p>
          <a:p>
            <a:pPr marL="0" indent="0" algn="ctr">
              <a:lnSpc>
                <a:spcPct val="80000"/>
              </a:lnSpc>
              <a:buFontTx/>
              <a:buNone/>
              <a:defRPr/>
            </a:pPr>
            <a:endParaRPr lang="ru-RU" altLang="ru-RU" sz="2000" dirty="0" smtClean="0">
              <a:solidFill>
                <a:srgbClr val="000000"/>
              </a:solidFill>
            </a:endParaRP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endParaRPr lang="ru-RU" altLang="ru-RU" sz="2000" dirty="0" smtClean="0">
              <a:solidFill>
                <a:srgbClr val="000000"/>
              </a:solidFill>
            </a:endParaRP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endParaRPr lang="ru-RU" altLang="ru-RU" sz="2000" dirty="0" smtClean="0">
              <a:solidFill>
                <a:srgbClr val="000000"/>
              </a:solidFill>
            </a:endParaRPr>
          </a:p>
          <a:p>
            <a:pPr marL="0" indent="0" algn="ctr" eaLnBrk="1" hangingPunct="1">
              <a:lnSpc>
                <a:spcPct val="80000"/>
              </a:lnSpc>
              <a:buFontTx/>
              <a:buNone/>
              <a:defRPr/>
            </a:pPr>
            <a:endParaRPr lang="ru-RU" altLang="ru-RU" sz="2000" dirty="0" smtClean="0">
              <a:solidFill>
                <a:srgbClr val="000000"/>
              </a:solidFill>
            </a:endParaRPr>
          </a:p>
        </p:txBody>
      </p:sp>
      <p:sp>
        <p:nvSpPr>
          <p:cNvPr id="5" name="Объект 1"/>
          <p:cNvSpPr txBox="1">
            <a:spLocks/>
          </p:cNvSpPr>
          <p:nvPr/>
        </p:nvSpPr>
        <p:spPr>
          <a:xfrm>
            <a:off x="341530" y="1673805"/>
            <a:ext cx="8229600" cy="4770530"/>
          </a:xfrm>
          <a:prstGeom prst="rect">
            <a:avLst/>
          </a:prstGeom>
          <a:solidFill>
            <a:schemeClr val="bg1"/>
          </a:solidFill>
        </p:spPr>
        <p:txBody>
          <a:bodyPr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  <a:cs typeface="+mn-cs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  <a:cs typeface="+mn-cs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marL="0" indent="0" algn="ctr">
              <a:buFontTx/>
              <a:buNone/>
            </a:pPr>
            <a:r>
              <a:rPr lang="ru-RU" b="1" dirty="0" smtClean="0"/>
              <a:t>Анализ сведений о заболеваниях психическими расстройствами и состоянии службы психиатрической помощи в Российской Федерации </a:t>
            </a:r>
          </a:p>
          <a:p>
            <a:pPr marL="0" indent="0" algn="ctr">
              <a:buFontTx/>
              <a:buNone/>
            </a:pPr>
            <a:r>
              <a:rPr lang="ru-RU" b="1" dirty="0" smtClean="0"/>
              <a:t>в 201</a:t>
            </a:r>
            <a:r>
              <a:rPr lang="en-US" b="1" dirty="0" smtClean="0"/>
              <a:t>7</a:t>
            </a:r>
            <a:r>
              <a:rPr lang="ru-RU" b="1" dirty="0" smtClean="0"/>
              <a:t> - 20</a:t>
            </a:r>
            <a:r>
              <a:rPr lang="en-US" b="1" dirty="0" smtClean="0"/>
              <a:t>18</a:t>
            </a:r>
            <a:r>
              <a:rPr lang="ru-RU" b="1" dirty="0" smtClean="0"/>
              <a:t> гг.</a:t>
            </a:r>
          </a:p>
        </p:txBody>
      </p:sp>
    </p:spTree>
    <p:extLst>
      <p:ext uri="{BB962C8B-B14F-4D97-AF65-F5344CB8AC3E}">
        <p14:creationId xmlns:p14="http://schemas.microsoft.com/office/powerpoint/2010/main" val="13888358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Заголовок 1"/>
          <p:cNvSpPr>
            <a:spLocks noGrp="1"/>
          </p:cNvSpPr>
          <p:nvPr>
            <p:ph type="title"/>
          </p:nvPr>
        </p:nvSpPr>
        <p:spPr>
          <a:xfrm>
            <a:off x="385763" y="503238"/>
            <a:ext cx="8326437" cy="5741987"/>
          </a:xfrm>
          <a:solidFill>
            <a:schemeClr val="bg1"/>
          </a:solidFill>
        </p:spPr>
        <p:txBody>
          <a:bodyPr/>
          <a:lstStyle/>
          <a:p>
            <a:pPr indent="539750" algn="just">
              <a:lnSpc>
                <a:spcPct val="150000"/>
              </a:lnSpc>
            </a:pPr>
            <a:r>
              <a:rPr lang="ru-RU" sz="1800" b="1" dirty="0" smtClean="0"/>
              <a:t>7. В 2018 г. наблюдалось некоторое уменьшение контингента пациентов, имеющих инвалидность вследствие психических расстройств и расстройств поведения - на 1573 человека (на 0,1%). Показатель инвалидизации на 100 тыс. населения составил 715,3. Из общего контингента зарегистрированных пациентов с психическими расстройствами каждый четвертый является инвалидом по психическому заболеванию.</a:t>
            </a:r>
            <a:r>
              <a:rPr lang="en-US" sz="1800" b="1" dirty="0" smtClean="0"/>
              <a:t> </a:t>
            </a:r>
            <a:r>
              <a:rPr lang="ru-RU" sz="1800" b="1" dirty="0" smtClean="0"/>
              <a:t>Это объясняется выраженным социально - </a:t>
            </a:r>
            <a:r>
              <a:rPr lang="ru-RU" sz="1800" b="1" dirty="0" err="1" smtClean="0"/>
              <a:t>дезадаптирующим</a:t>
            </a:r>
            <a:r>
              <a:rPr lang="ru-RU" sz="1800" b="1" dirty="0" smtClean="0"/>
              <a:t> характером течения психических расстройств и расстройств поведения, отсутствием у психиатрических служб возможностей полноценной социально-трудовой реабилитации психически больных, утративших и еще стойко не утративших трудоспособность.</a:t>
            </a:r>
          </a:p>
        </p:txBody>
      </p:sp>
      <p:sp>
        <p:nvSpPr>
          <p:cNvPr id="50178" name="Номер слайда 2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23783B41-897F-48C2-B1A9-3CD9F1BE0CC9}" type="slidenum">
              <a:rPr lang="ru-RU" smtClean="0"/>
              <a:pPr/>
              <a:t>20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49" name="Заголовок 9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44512"/>
          </a:xfrm>
        </p:spPr>
        <p:txBody>
          <a:bodyPr/>
          <a:lstStyle/>
          <a:p>
            <a:r>
              <a:rPr lang="ru-RU" sz="1800" b="1" dirty="0" smtClean="0"/>
              <a:t>Инвалидность вследствие психических расстройств в Российской Федерации в 2017 – 2018 гг.</a:t>
            </a:r>
            <a:endParaRPr lang="en-US" sz="1800" b="1" dirty="0" smtClean="0"/>
          </a:p>
        </p:txBody>
      </p:sp>
      <p:sp>
        <p:nvSpPr>
          <p:cNvPr id="44050" name="Номер слайда 6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4C43C40A-1EF5-4518-AFB7-5115D3407C59}" type="slidenum">
              <a:rPr lang="ru-RU" smtClean="0"/>
              <a:pPr/>
              <a:t>21</a:t>
            </a:fld>
            <a:endParaRPr lang="ru-RU" smtClean="0"/>
          </a:p>
        </p:txBody>
      </p:sp>
      <p:sp>
        <p:nvSpPr>
          <p:cNvPr id="44051" name="Текст 2"/>
          <p:cNvSpPr>
            <a:spLocks noGrp="1"/>
          </p:cNvSpPr>
          <p:nvPr>
            <p:ph type="body" idx="4294967295"/>
          </p:nvPr>
        </p:nvSpPr>
        <p:spPr>
          <a:xfrm>
            <a:off x="0" y="1042988"/>
            <a:ext cx="4797425" cy="495300"/>
          </a:xfrm>
        </p:spPr>
        <p:txBody>
          <a:bodyPr/>
          <a:lstStyle/>
          <a:p>
            <a:pPr marL="0" indent="0">
              <a:buNone/>
            </a:pPr>
            <a:r>
              <a:rPr lang="ru-RU" sz="1600" b="1" dirty="0" smtClean="0"/>
              <a:t>Абсолютное число инвалидов (тыс. чел.)</a:t>
            </a:r>
            <a:endParaRPr lang="en-US" sz="1600" b="1" dirty="0" smtClean="0"/>
          </a:p>
        </p:txBody>
      </p:sp>
      <p:sp>
        <p:nvSpPr>
          <p:cNvPr id="44052" name="Текст 4"/>
          <p:cNvSpPr>
            <a:spLocks noGrp="1"/>
          </p:cNvSpPr>
          <p:nvPr>
            <p:ph type="body" sz="quarter" idx="4294967295"/>
          </p:nvPr>
        </p:nvSpPr>
        <p:spPr>
          <a:xfrm>
            <a:off x="5381625" y="1125538"/>
            <a:ext cx="3762375" cy="593725"/>
          </a:xfrm>
        </p:spPr>
        <p:txBody>
          <a:bodyPr/>
          <a:lstStyle/>
          <a:p>
            <a:pPr marL="0" indent="0">
              <a:buNone/>
            </a:pPr>
            <a:r>
              <a:rPr lang="ru-RU" sz="1600" b="1" dirty="0" smtClean="0"/>
              <a:t>На 100 тыс. человек населения</a:t>
            </a:r>
            <a:endParaRPr lang="en-US" sz="1600" b="1" dirty="0" smtClean="0"/>
          </a:p>
        </p:txBody>
      </p:sp>
      <p:graphicFrame>
        <p:nvGraphicFramePr>
          <p:cNvPr id="2" name="Object 15"/>
          <p:cNvGraphicFramePr>
            <a:graphicFrameLocks noGrp="1"/>
          </p:cNvGraphicFramePr>
          <p:nvPr>
            <p:ph sz="quarter" idx="4294967295"/>
            <p:extLst>
              <p:ext uri="{D42A27DB-BD31-4B8C-83A1-F6EECF244321}">
                <p14:modId xmlns:p14="http://schemas.microsoft.com/office/powerpoint/2010/main" val="3685116898"/>
              </p:ext>
            </p:extLst>
          </p:nvPr>
        </p:nvGraphicFramePr>
        <p:xfrm>
          <a:off x="4662010" y="1538288"/>
          <a:ext cx="4024790" cy="46360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Object 16"/>
          <p:cNvGraphicFramePr>
            <a:graphicFrameLocks noGrp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1400684006"/>
              </p:ext>
            </p:extLst>
          </p:nvPr>
        </p:nvGraphicFramePr>
        <p:xfrm>
          <a:off x="257314" y="1538288"/>
          <a:ext cx="3782873" cy="47704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Заголовок 1"/>
          <p:cNvSpPr>
            <a:spLocks noGrp="1"/>
          </p:cNvSpPr>
          <p:nvPr>
            <p:ph type="title"/>
          </p:nvPr>
        </p:nvSpPr>
        <p:spPr>
          <a:xfrm>
            <a:off x="791580" y="414337"/>
            <a:ext cx="7740860" cy="3869757"/>
          </a:xfrm>
        </p:spPr>
        <p:txBody>
          <a:bodyPr/>
          <a:lstStyle/>
          <a:p>
            <a:pPr algn="just">
              <a:lnSpc>
                <a:spcPct val="150000"/>
              </a:lnSpc>
            </a:pPr>
            <a:r>
              <a:rPr lang="ru-RU" sz="1800" b="1" dirty="0" smtClean="0"/>
              <a:t>Аналогичная ситуация сложилась с контингентом пациентов с психическими расстройствами, впервые признанными инвалидами. В 2018 г. по сравнению с 2017 г. убыль этого показателя составила 2187 человек (5,1%), в 2017 г. прирост составлял 2393 человека (5,9%). </a:t>
            </a:r>
            <a:br>
              <a:rPr lang="ru-RU" sz="1800" b="1" dirty="0" smtClean="0"/>
            </a:br>
            <a:r>
              <a:rPr lang="ru-RU" sz="1800" b="1" dirty="0" smtClean="0"/>
              <a:t>В расчете на 100 тыс. населения показатель </a:t>
            </a:r>
            <a:r>
              <a:rPr lang="ru-RU" sz="1800" b="1" dirty="0" err="1" smtClean="0"/>
              <a:t>инвалидизации</a:t>
            </a:r>
            <a:r>
              <a:rPr lang="ru-RU" sz="1800" b="1" dirty="0" smtClean="0"/>
              <a:t> вырос с 27,6 в 2016 г. до 29,2 в </a:t>
            </a:r>
            <a:r>
              <a:rPr lang="ru-RU" sz="1800" b="1" dirty="0"/>
              <a:t>2017 г</a:t>
            </a:r>
            <a:r>
              <a:rPr lang="ru-RU" sz="1800" b="1" dirty="0" smtClean="0"/>
              <a:t>., затем в 2018 г.  Снизился до 27,7.</a:t>
            </a:r>
            <a:endParaRPr lang="en-US" sz="1800" b="1" dirty="0" smtClean="0"/>
          </a:p>
        </p:txBody>
      </p:sp>
      <p:sp>
        <p:nvSpPr>
          <p:cNvPr id="53250" name="Номер слайда 2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ED10E4C1-202C-46D8-B390-1BC7A97E9828}" type="slidenum">
              <a:rPr lang="ru-RU" smtClean="0"/>
              <a:pPr/>
              <a:t>22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95" name="Заголовок 3"/>
          <p:cNvSpPr>
            <a:spLocks noGrp="1"/>
          </p:cNvSpPr>
          <p:nvPr>
            <p:ph type="title"/>
          </p:nvPr>
        </p:nvSpPr>
        <p:spPr>
          <a:xfrm>
            <a:off x="457200" y="368661"/>
            <a:ext cx="8229600" cy="900100"/>
          </a:xfrm>
        </p:spPr>
        <p:txBody>
          <a:bodyPr/>
          <a:lstStyle/>
          <a:p>
            <a:r>
              <a:rPr lang="ru-RU" sz="2000" b="1" dirty="0" smtClean="0"/>
              <a:t>Первичная инвалидность вследствие психических расстройств в Российской Федерации в 2017 – 2018 гг.</a:t>
            </a:r>
            <a:endParaRPr lang="en-US" sz="2000" b="1" dirty="0" smtClean="0"/>
          </a:p>
        </p:txBody>
      </p:sp>
      <p:sp>
        <p:nvSpPr>
          <p:cNvPr id="46096" name="Номер слайда 2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D14D110-1B79-4636-B8AE-DD385EF4E5AC}" type="slidenum">
              <a:rPr lang="ru-RU" smtClean="0"/>
              <a:pPr/>
              <a:t>23</a:t>
            </a:fld>
            <a:endParaRPr lang="ru-RU" smtClean="0"/>
          </a:p>
        </p:txBody>
      </p:sp>
      <p:graphicFrame>
        <p:nvGraphicFramePr>
          <p:cNvPr id="3" name="Object 13"/>
          <p:cNvGraphicFramePr>
            <a:graphicFrameLocks noGrp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704559647"/>
              </p:ext>
            </p:extLst>
          </p:nvPr>
        </p:nvGraphicFramePr>
        <p:xfrm>
          <a:off x="4751388" y="2573338"/>
          <a:ext cx="3870325" cy="367188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" name="Object 14"/>
          <p:cNvGraphicFramePr>
            <a:graphicFrameLocks noGrp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4240245150"/>
              </p:ext>
            </p:extLst>
          </p:nvPr>
        </p:nvGraphicFramePr>
        <p:xfrm>
          <a:off x="0" y="2619375"/>
          <a:ext cx="4038600" cy="37798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Заголовок 3"/>
          <p:cNvSpPr txBox="1">
            <a:spLocks/>
          </p:cNvSpPr>
          <p:nvPr/>
        </p:nvSpPr>
        <p:spPr bwMode="auto">
          <a:xfrm>
            <a:off x="161925" y="1600200"/>
            <a:ext cx="5265738" cy="793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9pPr>
          </a:lstStyle>
          <a:p>
            <a:pPr>
              <a:defRPr/>
            </a:pPr>
            <a:r>
              <a:rPr lang="ru-RU" sz="1600" b="1" kern="0" dirty="0" err="1" smtClean="0"/>
              <a:t>Абс</a:t>
            </a:r>
            <a:r>
              <a:rPr lang="ru-RU" sz="1600" b="1" kern="0" dirty="0" smtClean="0"/>
              <a:t>. число первично признанных инвалидами по психическому заболеванию (тыс. человек)  </a:t>
            </a:r>
            <a:endParaRPr lang="en-US" sz="1600" b="1" kern="0" dirty="0"/>
          </a:p>
        </p:txBody>
      </p:sp>
      <p:sp>
        <p:nvSpPr>
          <p:cNvPr id="15" name="Заголовок 3"/>
          <p:cNvSpPr txBox="1">
            <a:spLocks/>
          </p:cNvSpPr>
          <p:nvPr/>
        </p:nvSpPr>
        <p:spPr bwMode="auto">
          <a:xfrm>
            <a:off x="5427663" y="1600200"/>
            <a:ext cx="3194050" cy="614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  <a:cs typeface="Arial" charset="0"/>
              </a:defRPr>
            </a:lvl9pPr>
          </a:lstStyle>
          <a:p>
            <a:pPr>
              <a:defRPr/>
            </a:pPr>
            <a:r>
              <a:rPr lang="ru-RU" sz="1400" b="1" kern="0" dirty="0" smtClean="0"/>
              <a:t/>
            </a:r>
            <a:br>
              <a:rPr lang="ru-RU" sz="1400" b="1" kern="0" dirty="0" smtClean="0"/>
            </a:br>
            <a:r>
              <a:rPr lang="ru-RU" sz="1400" b="1" kern="0" dirty="0" smtClean="0"/>
              <a:t/>
            </a:r>
            <a:br>
              <a:rPr lang="ru-RU" sz="1400" b="1" kern="0" dirty="0" smtClean="0"/>
            </a:br>
            <a:r>
              <a:rPr lang="ru-RU" sz="1400" b="1" kern="0" dirty="0" smtClean="0"/>
              <a:t/>
            </a:r>
            <a:br>
              <a:rPr lang="ru-RU" sz="1400" b="1" kern="0" dirty="0" smtClean="0"/>
            </a:br>
            <a:r>
              <a:rPr lang="ru-RU" sz="1600" b="1" kern="0" dirty="0" smtClean="0"/>
              <a:t>Показатель</a:t>
            </a:r>
            <a:r>
              <a:rPr lang="ru-RU" sz="1400" b="1" kern="0" dirty="0" smtClean="0"/>
              <a:t> на 100 тыс. человек населения</a:t>
            </a:r>
            <a:br>
              <a:rPr lang="ru-RU" sz="1400" b="1" kern="0" dirty="0" smtClean="0"/>
            </a:br>
            <a:r>
              <a:rPr lang="ru-RU" sz="1400" b="1" kern="0" dirty="0" smtClean="0"/>
              <a:t/>
            </a:r>
            <a:br>
              <a:rPr lang="ru-RU" sz="1400" b="1" kern="0" dirty="0" smtClean="0"/>
            </a:br>
            <a:r>
              <a:rPr lang="ru-RU" sz="1400" b="1" kern="0" dirty="0" smtClean="0"/>
              <a:t/>
            </a:r>
            <a:br>
              <a:rPr lang="ru-RU" sz="1400" b="1" kern="0" dirty="0" smtClean="0"/>
            </a:br>
            <a:endParaRPr lang="en-US" sz="1400" b="1" kern="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Заголовок 1"/>
          <p:cNvSpPr>
            <a:spLocks noGrp="1"/>
          </p:cNvSpPr>
          <p:nvPr>
            <p:ph type="title"/>
          </p:nvPr>
        </p:nvSpPr>
        <p:spPr>
          <a:xfrm>
            <a:off x="476250" y="260350"/>
            <a:ext cx="8199438" cy="5329238"/>
          </a:xfrm>
          <a:solidFill>
            <a:schemeClr val="bg1"/>
          </a:solidFill>
        </p:spPr>
        <p:txBody>
          <a:bodyPr/>
          <a:lstStyle/>
          <a:p>
            <a:pPr indent="539750" algn="just"/>
            <a:r>
              <a:rPr lang="ru-RU" sz="2000" b="1" dirty="0" smtClean="0"/>
              <a:t>8. Начавшаяся в 2001 г. тенденция уменьшения числа госпитализированных продолжается. Остается тяжелым контингент госпитализированных, поскольку в его структуре более половины (53,4%) составляет группа психозов и состояний слабоумия, из их числа 65,7% составляют расстройства шизофренического спектра. </a:t>
            </a:r>
            <a:br>
              <a:rPr lang="ru-RU" sz="2000" b="1" dirty="0" smtClean="0"/>
            </a:br>
            <a:r>
              <a:rPr lang="ru-RU" sz="2000" b="1" dirty="0" smtClean="0"/>
              <a:t>        Среднее число дней пребывания в стационарах пациентов с психическими расстройствами, начиная с 2005 г., держится в диапазоне от 77 до 71 дня, в 2017 г. оно равнялось 70,6, в 2018 г. снизилось до 67,4 дня. </a:t>
            </a:r>
            <a:br>
              <a:rPr lang="ru-RU" sz="2000" b="1" dirty="0" smtClean="0"/>
            </a:br>
            <a:r>
              <a:rPr lang="ru-RU" sz="2000" b="1" dirty="0" smtClean="0"/>
              <a:t>Этот показатель в группе психозов и состояний слабоумия в 2018 г. составил 85,9 дня, в группе шизофренических расстройств – 95,8 дня, с умственной отсталостью – 77,9 дня, с </a:t>
            </a:r>
            <a:r>
              <a:rPr lang="ru-RU" sz="2000" b="1" dirty="0" err="1" smtClean="0"/>
              <a:t>непсихотическими</a:t>
            </a:r>
            <a:r>
              <a:rPr lang="ru-RU" sz="2000" b="1" dirty="0" smtClean="0"/>
              <a:t> психическими расстройствами – 38,4 дня. </a:t>
            </a:r>
          </a:p>
        </p:txBody>
      </p:sp>
      <p:sp>
        <p:nvSpPr>
          <p:cNvPr id="55298" name="Номер слайда 2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1782F7D6-89A4-4A0B-99F1-5B6BB70582E0}" type="slidenum">
              <a:rPr lang="ru-RU" smtClean="0"/>
              <a:pPr/>
              <a:t>24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45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407987"/>
          </a:xfrm>
        </p:spPr>
        <p:txBody>
          <a:bodyPr/>
          <a:lstStyle/>
          <a:p>
            <a:r>
              <a:rPr lang="ru-RU" sz="1800" smtClean="0"/>
              <a:t>Абс. число пациентов (тыс. чел.)</a:t>
            </a:r>
            <a:endParaRPr lang="en-US" sz="1800" smtClean="0"/>
          </a:p>
        </p:txBody>
      </p:sp>
      <p:sp>
        <p:nvSpPr>
          <p:cNvPr id="48146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407987"/>
          </a:xfrm>
        </p:spPr>
        <p:txBody>
          <a:bodyPr/>
          <a:lstStyle/>
          <a:p>
            <a:r>
              <a:rPr lang="ru-RU" sz="1800" smtClean="0"/>
              <a:t>На 100 тыс. человек населения</a:t>
            </a:r>
            <a:endParaRPr lang="en-US" sz="1800" smtClean="0"/>
          </a:p>
        </p:txBody>
      </p:sp>
      <p:sp>
        <p:nvSpPr>
          <p:cNvPr id="48147" name="Номер слайда 6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62951592-1341-47B0-8908-E2A9C8D15E46}" type="slidenum">
              <a:rPr lang="ru-RU" smtClean="0"/>
              <a:pPr/>
              <a:t>25</a:t>
            </a:fld>
            <a:endParaRPr lang="ru-RU" smtClean="0"/>
          </a:p>
        </p:txBody>
      </p:sp>
      <p:graphicFrame>
        <p:nvGraphicFramePr>
          <p:cNvPr id="3" name="Object 15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567735745"/>
              </p:ext>
            </p:extLst>
          </p:nvPr>
        </p:nvGraphicFramePr>
        <p:xfrm>
          <a:off x="457200" y="2174875"/>
          <a:ext cx="4040188" cy="39512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8148" name="Текст 6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3900"/>
          </a:xfrm>
          <a:solidFill>
            <a:schemeClr val="bg1"/>
          </a:solidFill>
        </p:spPr>
        <p:txBody>
          <a:bodyPr/>
          <a:lstStyle/>
          <a:p>
            <a:pPr>
              <a:lnSpc>
                <a:spcPct val="80000"/>
              </a:lnSpc>
            </a:pPr>
            <a:r>
              <a:rPr lang="ru-RU" sz="2000" b="1" dirty="0" smtClean="0"/>
              <a:t>Показатели госпитализации в РФ в 2017-2018 гг. </a:t>
            </a:r>
          </a:p>
        </p:txBody>
      </p:sp>
      <p:graphicFrame>
        <p:nvGraphicFramePr>
          <p:cNvPr id="2" name="Object 16"/>
          <p:cNvGraphicFramePr>
            <a:graphicFrameLocks noGrp="1"/>
          </p:cNvGraphicFramePr>
          <p:nvPr>
            <p:ph sz="quarter" idx="4"/>
            <p:extLst>
              <p:ext uri="{D42A27DB-BD31-4B8C-83A1-F6EECF244321}">
                <p14:modId xmlns:p14="http://schemas.microsoft.com/office/powerpoint/2010/main" val="96642338"/>
              </p:ext>
            </p:extLst>
          </p:nvPr>
        </p:nvGraphicFramePr>
        <p:xfrm>
          <a:off x="4645025" y="2174875"/>
          <a:ext cx="4041775" cy="41338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Заголовок 1"/>
          <p:cNvSpPr>
            <a:spLocks noGrp="1"/>
          </p:cNvSpPr>
          <p:nvPr>
            <p:ph type="title"/>
          </p:nvPr>
        </p:nvSpPr>
        <p:spPr>
          <a:xfrm>
            <a:off x="457200" y="233646"/>
            <a:ext cx="8229600" cy="5940660"/>
          </a:xfrm>
          <a:solidFill>
            <a:schemeClr val="bg1"/>
          </a:solidFill>
        </p:spPr>
        <p:txBody>
          <a:bodyPr/>
          <a:lstStyle/>
          <a:p>
            <a:pPr algn="l"/>
            <a:r>
              <a:rPr lang="ru-RU" sz="2400" b="1" dirty="0" smtClean="0"/>
              <a:t>                            Краткие выводы:</a:t>
            </a:r>
            <a:br>
              <a:rPr lang="ru-RU" sz="2400" b="1" dirty="0" smtClean="0"/>
            </a:br>
            <a:r>
              <a:rPr lang="ru-RU" sz="2400" b="1" dirty="0" smtClean="0"/>
              <a:t/>
            </a:r>
            <a:br>
              <a:rPr lang="ru-RU" sz="2400" b="1" dirty="0" smtClean="0"/>
            </a:br>
            <a:r>
              <a:rPr lang="ru-RU" sz="2000" b="1" dirty="0" smtClean="0"/>
              <a:t>1. Начавшаяся более 10 лет назад реорганизация психиатрической службы вылилась в ее сокращение как в стационарном, так и в амбулаторном звеньях. </a:t>
            </a:r>
            <a:br>
              <a:rPr lang="ru-RU" sz="2000" b="1" dirty="0" smtClean="0"/>
            </a:br>
            <a:r>
              <a:rPr lang="ru-RU" sz="2000" b="1" dirty="0" smtClean="0"/>
              <a:t>2. Сокращение кадрового медицинского персонала врачей психиатров и психотерапевтов сохранилось. Остается высоким коэффициент совместительства врачей-психиатров, особенно психотерапевтов.</a:t>
            </a:r>
            <a:br>
              <a:rPr lang="ru-RU" sz="2000" b="1" dirty="0" smtClean="0"/>
            </a:br>
            <a:r>
              <a:rPr lang="ru-RU" sz="2000" b="1" dirty="0" smtClean="0"/>
              <a:t>3. Число занятых должностей специалистов с немедицинским образованием начало увеличиваться.</a:t>
            </a:r>
            <a:br>
              <a:rPr lang="ru-RU" sz="2000" b="1" dirty="0" smtClean="0"/>
            </a:br>
            <a:r>
              <a:rPr lang="ru-RU" sz="2000" b="1" dirty="0" smtClean="0"/>
              <a:t>4. Сокращение психиатрического коечного фонда затронуло как койки для взрослых, так и для детей.</a:t>
            </a:r>
            <a:br>
              <a:rPr lang="ru-RU" sz="2000" b="1" dirty="0" smtClean="0"/>
            </a:br>
            <a:r>
              <a:rPr lang="ru-RU" sz="2000" b="1" dirty="0" smtClean="0"/>
              <a:t>5. Средняя занятость психиатрической койки для взрослых в 2018г. составила 329 дней, детской койки – 315 дней.</a:t>
            </a:r>
            <a:br>
              <a:rPr lang="ru-RU" sz="2000" b="1" dirty="0" smtClean="0"/>
            </a:br>
            <a:r>
              <a:rPr lang="ru-RU" sz="2000" b="1" dirty="0" smtClean="0"/>
              <a:t>6. Число мест в ЛТМ/ЛПМ уменьшилось.</a:t>
            </a:r>
          </a:p>
        </p:txBody>
      </p:sp>
      <p:sp>
        <p:nvSpPr>
          <p:cNvPr id="58370" name="Номер слайда 6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C388AAE5-534B-4121-B9F5-E21F0F6EA3EE}" type="slidenum">
              <a:rPr lang="ru-RU" smtClean="0"/>
              <a:pPr/>
              <a:t>26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Заголовок 1"/>
          <p:cNvSpPr>
            <a:spLocks noGrp="1"/>
          </p:cNvSpPr>
          <p:nvPr>
            <p:ph type="title"/>
          </p:nvPr>
        </p:nvSpPr>
        <p:spPr>
          <a:xfrm>
            <a:off x="457200" y="274639"/>
            <a:ext cx="8229600" cy="5854662"/>
          </a:xfrm>
        </p:spPr>
        <p:txBody>
          <a:bodyPr/>
          <a:lstStyle/>
          <a:p>
            <a:pPr algn="l"/>
            <a:r>
              <a:rPr lang="ru-RU" sz="2000" b="1" dirty="0" smtClean="0">
                <a:solidFill>
                  <a:schemeClr val="tx1"/>
                </a:solidFill>
              </a:rPr>
              <a:t>7. Абсолютное число зарегистрированных пациентов, обратившихся за помощью в психиатрические учреждения, уменьшилось за год как в целом, так и по большинству выделенных нозологических групп.</a:t>
            </a:r>
            <a:br>
              <a:rPr lang="ru-RU" sz="2000" b="1" dirty="0" smtClean="0">
                <a:solidFill>
                  <a:schemeClr val="tx1"/>
                </a:solidFill>
              </a:rPr>
            </a:br>
            <a:r>
              <a:rPr lang="ru-RU" sz="2000" b="1" dirty="0" smtClean="0">
                <a:solidFill>
                  <a:schemeClr val="tx1"/>
                </a:solidFill>
              </a:rPr>
              <a:t>8. Число пациентов с впервые в жизни установленным диагнозом также снизилось.</a:t>
            </a:r>
            <a:br>
              <a:rPr lang="ru-RU" sz="2000" b="1" dirty="0" smtClean="0">
                <a:solidFill>
                  <a:schemeClr val="tx1"/>
                </a:solidFill>
              </a:rPr>
            </a:br>
            <a:r>
              <a:rPr lang="ru-RU" sz="2000" b="1" dirty="0" smtClean="0">
                <a:solidFill>
                  <a:schemeClr val="tx1"/>
                </a:solidFill>
              </a:rPr>
              <a:t>9. Количество лиц, имеющих инвалидность в связи с психическими расстройствами на конец года несколько уменьшилось, но все же остается высоким. Уменьшилось число впервые признанных инвалидами пациентов.</a:t>
            </a:r>
            <a:br>
              <a:rPr lang="ru-RU" sz="2000" b="1" dirty="0" smtClean="0">
                <a:solidFill>
                  <a:schemeClr val="tx1"/>
                </a:solidFill>
              </a:rPr>
            </a:br>
            <a:r>
              <a:rPr lang="ru-RU" sz="2000" b="1" dirty="0" smtClean="0">
                <a:solidFill>
                  <a:schemeClr val="tx1"/>
                </a:solidFill>
              </a:rPr>
              <a:t>10. Высокими остаются число госпитализированных в психиатрические стационары и средняя длительность пребывания в них по основным нозологическим группам.</a:t>
            </a:r>
            <a:br>
              <a:rPr lang="ru-RU" sz="2000" b="1" dirty="0" smtClean="0">
                <a:solidFill>
                  <a:schemeClr val="tx1"/>
                </a:solidFill>
              </a:rPr>
            </a:br>
            <a:r>
              <a:rPr lang="ru-RU" sz="2000" b="1" dirty="0" smtClean="0">
                <a:solidFill>
                  <a:schemeClr val="tx1"/>
                </a:solidFill>
              </a:rPr>
              <a:t>11. Контингент пациентов остается сложным: более половины его составляют психозы и состояния слабоумия, в свою очередь две трети последней составляют расстройства шизофренического спектра.</a:t>
            </a:r>
            <a:endParaRPr lang="en-US" sz="2000" b="1" dirty="0" smtClean="0">
              <a:solidFill>
                <a:schemeClr val="tx1"/>
              </a:solidFill>
            </a:endParaRPr>
          </a:p>
        </p:txBody>
      </p:sp>
      <p:sp>
        <p:nvSpPr>
          <p:cNvPr id="59394" name="Номер слайда 6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89BD76A-257B-4BEC-8509-4DBF3DA28597}" type="slidenum">
              <a:rPr lang="ru-RU" smtClean="0"/>
              <a:pPr/>
              <a:t>27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54025"/>
          </a:xfrm>
        </p:spPr>
        <p:txBody>
          <a:bodyPr/>
          <a:lstStyle/>
          <a:p>
            <a:r>
              <a:rPr lang="ru-RU" sz="2400" smtClean="0"/>
              <a:t>ЧАСТЬ </a:t>
            </a:r>
            <a:r>
              <a:rPr lang="en-US" sz="2400" smtClean="0"/>
              <a:t>II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863600"/>
            <a:ext cx="8435975" cy="5381625"/>
          </a:xfrm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1600" b="1" dirty="0" smtClean="0"/>
              <a:t>         </a:t>
            </a:r>
            <a:r>
              <a:rPr lang="ru-RU" sz="1800" b="1" dirty="0" smtClean="0"/>
              <a:t>Основные </a:t>
            </a:r>
            <a:r>
              <a:rPr lang="ru-RU" sz="1800" b="1" dirty="0"/>
              <a:t>контроли программы </a:t>
            </a:r>
            <a:r>
              <a:rPr lang="ru-RU" sz="1800" b="1" dirty="0" err="1" smtClean="0"/>
              <a:t>Медстат</a:t>
            </a:r>
            <a:r>
              <a:rPr lang="ru-RU" sz="1800" b="1" dirty="0" smtClean="0"/>
              <a:t> и дополнительные расчетные контроли, проводимые</a:t>
            </a:r>
            <a:r>
              <a:rPr lang="en-US" sz="1800" b="1" dirty="0" smtClean="0"/>
              <a:t> </a:t>
            </a:r>
            <a:r>
              <a:rPr lang="ru-RU" sz="1800" b="1" dirty="0" smtClean="0"/>
              <a:t>в</a:t>
            </a:r>
            <a:r>
              <a:rPr lang="en-US" sz="1800" b="1" dirty="0" smtClean="0"/>
              <a:t> EXCEL</a:t>
            </a:r>
            <a:r>
              <a:rPr lang="ru-RU" sz="1800" b="1" dirty="0" smtClean="0"/>
              <a:t>.</a:t>
            </a:r>
          </a:p>
          <a:p>
            <a:pPr marL="0" indent="0">
              <a:buFontTx/>
              <a:buNone/>
              <a:defRPr/>
            </a:pPr>
            <a:endParaRPr lang="ru-RU" sz="1800" b="1" dirty="0" smtClean="0"/>
          </a:p>
          <a:p>
            <a:pPr>
              <a:buFontTx/>
              <a:buChar char="-"/>
              <a:defRPr/>
            </a:pPr>
            <a:r>
              <a:rPr lang="ru-RU" sz="1800" b="1" dirty="0" smtClean="0"/>
              <a:t>Большая часть контрольных позиций отчетных форм №№10 и 36 за 2019 г. осталась без каких-либо изменений. </a:t>
            </a:r>
          </a:p>
          <a:p>
            <a:pPr>
              <a:buFontTx/>
              <a:buChar char="-"/>
              <a:defRPr/>
            </a:pPr>
            <a:r>
              <a:rPr lang="ru-RU" sz="1800" b="1" dirty="0" smtClean="0"/>
              <a:t>Дополнения в контроли по отчетным формам были внесены в связи с изменениями в ф. №12. </a:t>
            </a:r>
            <a:endParaRPr lang="en-US" sz="1800" b="1" dirty="0" smtClean="0"/>
          </a:p>
          <a:p>
            <a:pPr>
              <a:buFontTx/>
              <a:buChar char="-"/>
              <a:defRPr/>
            </a:pPr>
            <a:r>
              <a:rPr lang="ru-RU" sz="1800" b="1" dirty="0" smtClean="0"/>
              <a:t>Приведенные примеры расхождений в показателях взяты из представленных за 2018 г. отчетных форм без адресного указания на субъект.</a:t>
            </a:r>
            <a:endParaRPr lang="en-US" sz="1800" b="1" dirty="0"/>
          </a:p>
        </p:txBody>
      </p:sp>
      <p:sp>
        <p:nvSpPr>
          <p:cNvPr id="60419" name="Номер слайда 6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322F9CEC-0C89-4E7E-9714-672951F46B42}" type="slidenum">
              <a:rPr lang="ru-RU" smtClean="0"/>
              <a:pPr/>
              <a:t>28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Номер слайда 5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BFF6A86-A8A0-4888-B937-C6DDC835375B}" type="slidenum">
              <a:rPr lang="ru-RU" altLang="ru-RU" smtClean="0"/>
              <a:pPr/>
              <a:t>29</a:t>
            </a:fld>
            <a:endParaRPr lang="ru-RU" altLang="ru-RU" smtClean="0"/>
          </a:p>
        </p:txBody>
      </p:sp>
      <p:sp>
        <p:nvSpPr>
          <p:cNvPr id="61442" name="Rectangle 4"/>
          <p:cNvSpPr>
            <a:spLocks noGrp="1" noChangeArrowheads="1"/>
          </p:cNvSpPr>
          <p:nvPr>
            <p:ph type="title"/>
          </p:nvPr>
        </p:nvSpPr>
        <p:spPr>
          <a:xfrm>
            <a:off x="341313" y="274638"/>
            <a:ext cx="8345487" cy="679087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/>
              <a:t>Внутриформенный</a:t>
            </a:r>
            <a:r>
              <a:rPr lang="ru-RU" altLang="ru-RU" sz="2000" b="1" dirty="0" smtClean="0"/>
              <a:t> </a:t>
            </a:r>
            <a:r>
              <a:rPr lang="ru-RU" altLang="ru-RU" sz="2000" b="1" dirty="0" err="1" smtClean="0"/>
              <a:t>внутритабличный</a:t>
            </a:r>
            <a:r>
              <a:rPr lang="ru-RU" altLang="ru-RU" sz="2000" b="1" dirty="0" smtClean="0"/>
              <a:t> контроли - таблицы (2000) и (3000) </a:t>
            </a:r>
          </a:p>
        </p:txBody>
      </p:sp>
      <p:sp>
        <p:nvSpPr>
          <p:cNvPr id="24579" name="Rectangle 380"/>
          <p:cNvSpPr>
            <a:spLocks noGrp="1" noChangeArrowheads="1"/>
          </p:cNvSpPr>
          <p:nvPr>
            <p:ph type="body" idx="1"/>
          </p:nvPr>
        </p:nvSpPr>
        <p:spPr>
          <a:xfrm>
            <a:off x="349250" y="953726"/>
            <a:ext cx="8408988" cy="5291499"/>
          </a:xfrm>
          <a:solidFill>
            <a:schemeClr val="bg1"/>
          </a:solidFill>
        </p:spPr>
        <p:txBody>
          <a:bodyPr/>
          <a:lstStyle/>
          <a:p>
            <a:pPr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А. </a:t>
            </a:r>
            <a:r>
              <a:rPr lang="ru-RU" sz="2000" b="1" dirty="0" err="1">
                <a:solidFill>
                  <a:srgbClr val="000000"/>
                </a:solidFill>
              </a:rPr>
              <a:t>Внутритабличный</a:t>
            </a:r>
            <a:r>
              <a:rPr lang="ru-RU" sz="2000" b="1" dirty="0">
                <a:solidFill>
                  <a:srgbClr val="000000"/>
                </a:solidFill>
              </a:rPr>
              <a:t> контроль – по строкам, включая </a:t>
            </a:r>
            <a:r>
              <a:rPr lang="ru-RU" sz="2000" b="1" dirty="0" smtClean="0">
                <a:solidFill>
                  <a:srgbClr val="000000"/>
                </a:solidFill>
              </a:rPr>
              <a:t>расчетные</a:t>
            </a:r>
            <a:r>
              <a:rPr lang="ru-RU" sz="2000" b="1" dirty="0">
                <a:solidFill>
                  <a:srgbClr val="000000"/>
                </a:solidFill>
              </a:rPr>
              <a:t>: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строка </a:t>
            </a:r>
            <a:r>
              <a:rPr lang="ru-RU" sz="2000" b="1" dirty="0">
                <a:solidFill>
                  <a:srgbClr val="000000"/>
                </a:solidFill>
              </a:rPr>
              <a:t>1 = строки 2+15+24 по всем графам, включая расчетную «мужчины</a:t>
            </a:r>
            <a:r>
              <a:rPr lang="ru-RU" sz="2000" b="1" dirty="0" smtClean="0">
                <a:solidFill>
                  <a:srgbClr val="000000"/>
                </a:solidFill>
              </a:rPr>
              <a:t>» (с 4 по 13 – всего и с 14 по 23 – сельские жители);</a:t>
            </a:r>
            <a:endParaRPr lang="ru-RU" sz="2000" b="1" dirty="0">
              <a:solidFill>
                <a:srgbClr val="000000"/>
              </a:solidFill>
            </a:endParaRP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2 = строки 3+7+8+9+10+11+13;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15 = строки 16+18+20+21+23;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3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 4+5+6;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11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 строки 12;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13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14;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b="1" dirty="0">
                <a:solidFill>
                  <a:srgbClr val="000000"/>
                </a:solidFill>
              </a:rPr>
              <a:t>c</a:t>
            </a:r>
            <a:r>
              <a:rPr lang="ru-RU" sz="2000" b="1" dirty="0">
                <a:solidFill>
                  <a:srgbClr val="000000"/>
                </a:solidFill>
              </a:rPr>
              <a:t>трока 16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17;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ru-RU" sz="2000" b="1" dirty="0">
                <a:solidFill>
                  <a:srgbClr val="000000"/>
                </a:solidFill>
              </a:rPr>
              <a:t>строка 18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19;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b="1" dirty="0">
                <a:solidFill>
                  <a:srgbClr val="000000"/>
                </a:solidFill>
              </a:rPr>
              <a:t>c</a:t>
            </a:r>
            <a:r>
              <a:rPr lang="ru-RU" sz="2000" b="1" dirty="0">
                <a:solidFill>
                  <a:srgbClr val="000000"/>
                </a:solidFill>
              </a:rPr>
              <a:t>трока 21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22;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b="1" dirty="0">
                <a:solidFill>
                  <a:srgbClr val="000000"/>
                </a:solidFill>
              </a:rPr>
              <a:t>c</a:t>
            </a:r>
            <a:r>
              <a:rPr lang="ru-RU" sz="2000" b="1" dirty="0">
                <a:solidFill>
                  <a:srgbClr val="000000"/>
                </a:solidFill>
              </a:rPr>
              <a:t>трока 24 </a:t>
            </a:r>
            <a:r>
              <a:rPr lang="en-US" sz="2000" b="1" dirty="0">
                <a:solidFill>
                  <a:srgbClr val="000000"/>
                </a:solidFill>
              </a:rPr>
              <a:t>&gt; </a:t>
            </a:r>
            <a:r>
              <a:rPr lang="ru-RU" sz="2000" b="1" dirty="0">
                <a:solidFill>
                  <a:srgbClr val="000000"/>
                </a:solidFill>
              </a:rPr>
              <a:t>строки </a:t>
            </a:r>
            <a:r>
              <a:rPr lang="ru-RU" sz="2000" b="1" dirty="0" smtClean="0">
                <a:solidFill>
                  <a:srgbClr val="000000"/>
                </a:solidFill>
              </a:rPr>
              <a:t>25.</a:t>
            </a:r>
            <a:endParaRPr lang="en-US" sz="2000" b="1" dirty="0" smtClean="0">
              <a:solidFill>
                <a:srgbClr val="000000"/>
              </a:solidFill>
            </a:endParaRPr>
          </a:p>
          <a:p>
            <a:pPr marL="457200" indent="-457200">
              <a:buFont typeface="+mj-lt"/>
              <a:buAutoNum type="arabicPeriod"/>
              <a:defRPr/>
            </a:pPr>
            <a:endParaRPr lang="ru-RU" sz="2000" b="1" dirty="0">
              <a:solidFill>
                <a:srgbClr val="000000"/>
              </a:solidFill>
            </a:endParaRPr>
          </a:p>
        </p:txBody>
      </p:sp>
      <p:sp>
        <p:nvSpPr>
          <p:cNvPr id="61444" name="Line 125"/>
          <p:cNvSpPr>
            <a:spLocks noChangeShapeType="1"/>
          </p:cNvSpPr>
          <p:nvPr/>
        </p:nvSpPr>
        <p:spPr bwMode="auto">
          <a:xfrm>
            <a:off x="4459288" y="1441450"/>
            <a:ext cx="0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Содержимое 2"/>
          <p:cNvSpPr>
            <a:spLocks noGrp="1"/>
          </p:cNvSpPr>
          <p:nvPr>
            <p:ph idx="1"/>
          </p:nvPr>
        </p:nvSpPr>
        <p:spPr>
          <a:xfrm>
            <a:off x="476250" y="53626"/>
            <a:ext cx="8191500" cy="6390710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/>
          <a:lstStyle/>
          <a:p>
            <a:pPr marL="0" indent="0" algn="ctr">
              <a:lnSpc>
                <a:spcPct val="150000"/>
              </a:lnSpc>
              <a:spcBef>
                <a:spcPct val="0"/>
              </a:spcBef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Состояние службы психиатрической помощи населению</a:t>
            </a:r>
            <a:endParaRPr lang="en-US" sz="2000" b="1" dirty="0" smtClean="0">
              <a:solidFill>
                <a:srgbClr val="000000"/>
              </a:solidFill>
            </a:endParaRPr>
          </a:p>
          <a:p>
            <a:pPr marL="0" indent="0" algn="just">
              <a:lnSpc>
                <a:spcPct val="150000"/>
              </a:lnSpc>
              <a:spcBef>
                <a:spcPct val="0"/>
              </a:spcBef>
              <a:buFontTx/>
              <a:buNone/>
              <a:defRPr/>
            </a:pPr>
            <a:r>
              <a:rPr lang="ru-RU" sz="1800" b="1" dirty="0" smtClean="0">
                <a:solidFill>
                  <a:srgbClr val="000000"/>
                </a:solidFill>
              </a:rPr>
              <a:t>        Отметим тенденции, сложившиеся к 201</a:t>
            </a:r>
            <a:r>
              <a:rPr lang="en-US" sz="1800" b="1" dirty="0" smtClean="0">
                <a:solidFill>
                  <a:srgbClr val="000000"/>
                </a:solidFill>
              </a:rPr>
              <a:t>8</a:t>
            </a:r>
            <a:r>
              <a:rPr lang="ru-RU" sz="1800" b="1" dirty="0" smtClean="0">
                <a:solidFill>
                  <a:srgbClr val="000000"/>
                </a:solidFill>
              </a:rPr>
              <a:t>г. в учреждениях (организациях) психиатрической службы. Для наглядности наряду с данными за 201</a:t>
            </a:r>
            <a:r>
              <a:rPr lang="en-US" sz="1800" b="1" dirty="0" smtClean="0">
                <a:solidFill>
                  <a:srgbClr val="000000"/>
                </a:solidFill>
              </a:rPr>
              <a:t>7</a:t>
            </a:r>
            <a:r>
              <a:rPr lang="ru-RU" sz="1800" b="1" dirty="0" smtClean="0">
                <a:solidFill>
                  <a:srgbClr val="000000"/>
                </a:solidFill>
              </a:rPr>
              <a:t>-201</a:t>
            </a:r>
            <a:r>
              <a:rPr lang="en-US" sz="1800" b="1" dirty="0" smtClean="0">
                <a:solidFill>
                  <a:srgbClr val="000000"/>
                </a:solidFill>
              </a:rPr>
              <a:t>8</a:t>
            </a:r>
            <a:r>
              <a:rPr lang="ru-RU" sz="1800" b="1" dirty="0" smtClean="0">
                <a:solidFill>
                  <a:srgbClr val="000000"/>
                </a:solidFill>
              </a:rPr>
              <a:t> гг. приведены показатели за 2005 г. (начало процессов реорганизации службы).</a:t>
            </a:r>
          </a:p>
          <a:p>
            <a:pPr marL="0" indent="0" algn="just">
              <a:lnSpc>
                <a:spcPct val="150000"/>
              </a:lnSpc>
              <a:spcBef>
                <a:spcPct val="0"/>
              </a:spcBef>
              <a:buFontTx/>
              <a:buNone/>
              <a:defRPr/>
            </a:pPr>
            <a:r>
              <a:rPr lang="ru-RU" sz="1800" b="1" dirty="0" smtClean="0">
                <a:solidFill>
                  <a:srgbClr val="000000"/>
                </a:solidFill>
              </a:rPr>
              <a:t>         1. В 2018 г. продолжилось сокращение числа учреждений психиатрической службы по сравнению с 2017 г. В сети больничных учреждений уменьшилось число ПБ на 4, число ПНД, имеющих стационары не изменилось</a:t>
            </a:r>
            <a:r>
              <a:rPr lang="ru-RU" sz="1800" b="1" dirty="0">
                <a:solidFill>
                  <a:srgbClr val="000000"/>
                </a:solidFill>
              </a:rPr>
              <a:t>. В сети амбулаторно-поликлинических учреждений (АПУ) </a:t>
            </a:r>
            <a:r>
              <a:rPr lang="ru-RU" sz="1800" b="1" dirty="0" smtClean="0">
                <a:solidFill>
                  <a:srgbClr val="000000"/>
                </a:solidFill>
              </a:rPr>
              <a:t>число  ПНД, как и в 2017 г. равнялось 83 (в 2 с лишним раза меньше, чем в 2005 г.). Число </a:t>
            </a:r>
            <a:r>
              <a:rPr lang="ru-RU" sz="1800" b="1" dirty="0">
                <a:solidFill>
                  <a:srgbClr val="000000"/>
                </a:solidFill>
              </a:rPr>
              <a:t>диспансерных отделений при </a:t>
            </a:r>
            <a:r>
              <a:rPr lang="ru-RU" sz="1800" b="1" dirty="0" smtClean="0">
                <a:solidFill>
                  <a:srgbClr val="000000"/>
                </a:solidFill>
              </a:rPr>
              <a:t>ПБ за год снизилось на 39. Число психоневрологических кабинетов в 2018 г. увеличилось на 25, число психотерапевтических кабинетов уменьшилось на 9. </a:t>
            </a:r>
          </a:p>
          <a:p>
            <a:pPr marL="0" indent="0" algn="just">
              <a:lnSpc>
                <a:spcPct val="150000"/>
              </a:lnSpc>
              <a:spcBef>
                <a:spcPct val="0"/>
              </a:spcBef>
              <a:buFontTx/>
              <a:buNone/>
              <a:defRPr/>
            </a:pPr>
            <a:r>
              <a:rPr lang="ru-RU" sz="1800" b="1" dirty="0">
                <a:solidFill>
                  <a:srgbClr val="000000"/>
                </a:solidFill>
              </a:rPr>
              <a:t> </a:t>
            </a:r>
            <a:r>
              <a:rPr lang="ru-RU" sz="1800" b="1" dirty="0" smtClean="0">
                <a:solidFill>
                  <a:srgbClr val="000000"/>
                </a:solidFill>
              </a:rPr>
              <a:t>     </a:t>
            </a:r>
          </a:p>
          <a:p>
            <a:pPr marL="0" indent="0" algn="just">
              <a:spcBef>
                <a:spcPct val="0"/>
              </a:spcBef>
              <a:buFontTx/>
              <a:buNone/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       </a:t>
            </a:r>
            <a:endParaRPr lang="ru-RU" sz="1600" b="1" dirty="0" smtClean="0">
              <a:solidFill>
                <a:schemeClr val="tx1"/>
              </a:solidFill>
            </a:endParaRPr>
          </a:p>
        </p:txBody>
      </p:sp>
      <p:sp>
        <p:nvSpPr>
          <p:cNvPr id="22530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FDEFC2E3-69BC-4AD9-BFFD-8B00A60E7AC4}" type="slidenum">
              <a:rPr lang="ru-RU" smtClean="0"/>
              <a:pPr/>
              <a:t>3</a:t>
            </a:fld>
            <a:endParaRPr lang="ru-RU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dirty="0" smtClean="0">
                <a:solidFill>
                  <a:srgbClr val="000000"/>
                </a:solidFill>
              </a:rPr>
              <a:t>Дополнительные (расчетные) строки: </a:t>
            </a:r>
            <a:endParaRPr lang="ru-RU" sz="2400" dirty="0" smtClean="0"/>
          </a:p>
        </p:txBody>
      </p:sp>
      <p:sp>
        <p:nvSpPr>
          <p:cNvPr id="62466" name="Объект 2"/>
          <p:cNvSpPr>
            <a:spLocks noGrp="1"/>
          </p:cNvSpPr>
          <p:nvPr>
            <p:ph idx="1"/>
          </p:nvPr>
        </p:nvSpPr>
        <p:spPr>
          <a:xfrm>
            <a:off x="206515" y="908050"/>
            <a:ext cx="8685965" cy="5400675"/>
          </a:xfrm>
          <a:solidFill>
            <a:schemeClr val="bg1"/>
          </a:solidFill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органические психозы и (или) слабоумие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     – строка (3 – 4 – 5 – 6);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хронические неорганические психозы, неуточненные психические расстройства – строка (11 – 12);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аффективные психозы – строка (13 – 14);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органические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  - строка (16 – 17);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аффективные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 – строка (18 – 19);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расстройства, неуточненные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 – строка (21 – 22);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  другие формы умственной отсталости – строка (24 – 25);</a:t>
            </a:r>
          </a:p>
          <a:p>
            <a:pPr>
              <a:lnSpc>
                <a:spcPct val="90000"/>
              </a:lnSpc>
              <a:buFontTx/>
              <a:buNone/>
            </a:pPr>
            <a:endParaRPr lang="ru-RU" sz="2000" b="1" dirty="0" smtClean="0">
              <a:solidFill>
                <a:srgbClr val="000000"/>
              </a:solidFill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Дополнительная графа по всем строкам, включая расчетные = графа 4 – графа 5 = графа (пациенты–мужчины);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ru-RU" sz="2000" b="1" dirty="0">
                <a:solidFill>
                  <a:srgbClr val="000000"/>
                </a:solidFill>
              </a:rPr>
              <a:t>графа </a:t>
            </a:r>
            <a:r>
              <a:rPr lang="ru-RU" sz="2000" b="1" dirty="0" smtClean="0">
                <a:solidFill>
                  <a:srgbClr val="000000"/>
                </a:solidFill>
              </a:rPr>
              <a:t>14 </a:t>
            </a:r>
            <a:r>
              <a:rPr lang="ru-RU" sz="2000" b="1" dirty="0">
                <a:solidFill>
                  <a:srgbClr val="000000"/>
                </a:solidFill>
              </a:rPr>
              <a:t>– графа </a:t>
            </a:r>
            <a:r>
              <a:rPr lang="ru-RU" sz="2000" b="1" dirty="0" smtClean="0">
                <a:solidFill>
                  <a:srgbClr val="000000"/>
                </a:solidFill>
              </a:rPr>
              <a:t>15 </a:t>
            </a:r>
            <a:r>
              <a:rPr lang="ru-RU" sz="2000" b="1" dirty="0">
                <a:solidFill>
                  <a:srgbClr val="000000"/>
                </a:solidFill>
              </a:rPr>
              <a:t>= графа </a:t>
            </a:r>
            <a:r>
              <a:rPr lang="ru-RU" sz="2000" b="1" dirty="0" smtClean="0">
                <a:solidFill>
                  <a:srgbClr val="000000"/>
                </a:solidFill>
              </a:rPr>
              <a:t>(сельские жители пациенты–мужчины). </a:t>
            </a:r>
          </a:p>
          <a:p>
            <a:endParaRPr lang="ru-RU" sz="2000" dirty="0" smtClean="0"/>
          </a:p>
        </p:txBody>
      </p:sp>
      <p:sp>
        <p:nvSpPr>
          <p:cNvPr id="62467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3D98740F-DD71-45D6-944C-69452C3D0812}" type="slidenum">
              <a:rPr lang="ru-RU" smtClean="0"/>
              <a:pPr/>
              <a:t>30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Заголовок 1"/>
          <p:cNvSpPr>
            <a:spLocks noGrp="1"/>
          </p:cNvSpPr>
          <p:nvPr>
            <p:ph type="title"/>
          </p:nvPr>
        </p:nvSpPr>
        <p:spPr>
          <a:xfrm>
            <a:off x="431800" y="233363"/>
            <a:ext cx="8229600" cy="114300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Внутриформенный внутритабличный контроли -таблицы (2000) и (3000) - продолжение</a:t>
            </a:r>
            <a:endParaRPr lang="ru-RU" sz="2400" smtClean="0"/>
          </a:p>
        </p:txBody>
      </p:sp>
      <p:sp>
        <p:nvSpPr>
          <p:cNvPr id="49154" name="Объект 2"/>
          <p:cNvSpPr>
            <a:spLocks noGrp="1"/>
          </p:cNvSpPr>
          <p:nvPr>
            <p:ph idx="1"/>
          </p:nvPr>
        </p:nvSpPr>
        <p:spPr>
          <a:xfrm>
            <a:off x="457200" y="1449388"/>
            <a:ext cx="8229600" cy="4905375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Б.</a:t>
            </a:r>
            <a:r>
              <a:rPr lang="ru-RU" sz="2000" dirty="0" smtClean="0">
                <a:solidFill>
                  <a:srgbClr val="000000"/>
                </a:solidFill>
              </a:rPr>
              <a:t> </a:t>
            </a:r>
            <a:r>
              <a:rPr 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sz="2000" b="1" dirty="0" smtClean="0">
                <a:solidFill>
                  <a:srgbClr val="000000"/>
                </a:solidFill>
              </a:rPr>
              <a:t> контроль – по графам: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5 по всем строкам, включая расчетные (с 1 по 26);</a:t>
            </a:r>
            <a:r>
              <a:rPr lang="en-US" sz="2000" b="1" dirty="0" smtClean="0">
                <a:solidFill>
                  <a:srgbClr val="000000"/>
                </a:solidFill>
              </a:rPr>
              <a:t> </a:t>
            </a:r>
            <a:endParaRPr lang="ru-RU" sz="2000" b="1" dirty="0" smtClean="0">
              <a:solidFill>
                <a:srgbClr val="000000"/>
              </a:solidFill>
            </a:endParaRP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4 = графы 6+7+8+9+10+11;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или = графы 12+13; в таблице 3000 графа 4 = графы 12 + 13;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14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15;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14 </a:t>
            </a:r>
            <a:r>
              <a:rPr lang="en-US" sz="2000" b="1" dirty="0" smtClean="0">
                <a:solidFill>
                  <a:srgbClr val="000000"/>
                </a:solidFill>
              </a:rPr>
              <a:t>= </a:t>
            </a:r>
            <a:r>
              <a:rPr lang="ru-RU" sz="2000" b="1" dirty="0" smtClean="0">
                <a:solidFill>
                  <a:srgbClr val="000000"/>
                </a:solidFill>
              </a:rPr>
              <a:t>графы 16+17+18+19+20+21;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графа 14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или = графы 22+23; в таблице 3000 графа 14 = графы 22 + 23;</a:t>
            </a:r>
          </a:p>
          <a:p>
            <a:pPr marL="0" indent="0">
              <a:buFontTx/>
              <a:buAutoNum type="arabicPeriod"/>
              <a:defRPr/>
            </a:pPr>
            <a:endParaRPr lang="ru-RU" sz="16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Дополнительная графа:</a:t>
            </a:r>
          </a:p>
          <a:p>
            <a:pPr marL="0" indent="0">
              <a:buFontTx/>
              <a:buNone/>
              <a:defRPr/>
            </a:pPr>
            <a:r>
              <a:rPr lang="ru-RU" sz="2000" dirty="0" smtClean="0">
                <a:solidFill>
                  <a:srgbClr val="000000"/>
                </a:solidFill>
              </a:rPr>
              <a:t>- </a:t>
            </a:r>
            <a:r>
              <a:rPr lang="ru-RU" sz="2000" b="1" dirty="0" smtClean="0">
                <a:solidFill>
                  <a:srgbClr val="000000"/>
                </a:solidFill>
              </a:rPr>
              <a:t>графа 4 – графа 5 = мужчины (расчетная графа);</a:t>
            </a:r>
          </a:p>
          <a:p>
            <a:pPr marL="0" indent="0"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- графа </a:t>
            </a:r>
            <a:r>
              <a:rPr lang="ru-RU" sz="2000" b="1" dirty="0">
                <a:solidFill>
                  <a:srgbClr val="000000"/>
                </a:solidFill>
              </a:rPr>
              <a:t>14 – графа </a:t>
            </a:r>
            <a:r>
              <a:rPr lang="ru-RU" sz="2000" b="1" dirty="0" smtClean="0">
                <a:solidFill>
                  <a:srgbClr val="000000"/>
                </a:solidFill>
              </a:rPr>
              <a:t>15 </a:t>
            </a:r>
            <a:r>
              <a:rPr lang="ru-RU" sz="2000" b="1" dirty="0">
                <a:solidFill>
                  <a:srgbClr val="000000"/>
                </a:solidFill>
              </a:rPr>
              <a:t>= мужчины </a:t>
            </a:r>
            <a:r>
              <a:rPr lang="ru-RU" sz="2000" b="1" dirty="0" smtClean="0">
                <a:solidFill>
                  <a:srgbClr val="000000"/>
                </a:solidFill>
              </a:rPr>
              <a:t>сельские жители.</a:t>
            </a:r>
          </a:p>
        </p:txBody>
      </p:sp>
      <p:sp>
        <p:nvSpPr>
          <p:cNvPr id="63491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D9B361CA-CC96-458D-A531-98512CD5F3A8}" type="slidenum">
              <a:rPr lang="ru-RU" smtClean="0"/>
              <a:pPr/>
              <a:t>31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Заголовок 1"/>
          <p:cNvSpPr>
            <a:spLocks noGrp="1"/>
          </p:cNvSpPr>
          <p:nvPr>
            <p:ph type="title"/>
          </p:nvPr>
        </p:nvSpPr>
        <p:spPr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Внутриформенный внутритабличный контроли -таблицы (2000) и (3000) - продолжение</a:t>
            </a:r>
            <a:endParaRPr lang="ru-RU" sz="24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2000" b="1" dirty="0" smtClean="0"/>
              <a:t>    3. </a:t>
            </a:r>
            <a:r>
              <a:rPr lang="ru-RU" sz="2000" b="1" dirty="0" err="1"/>
              <a:t>Внутритабличный</a:t>
            </a:r>
            <a:r>
              <a:rPr lang="ru-RU" sz="2000" b="1" dirty="0"/>
              <a:t> контроль – по </a:t>
            </a:r>
            <a:r>
              <a:rPr lang="ru-RU" sz="2000" b="1" dirty="0" smtClean="0"/>
              <a:t>графам таблиц:  </a:t>
            </a:r>
          </a:p>
          <a:p>
            <a:pPr marL="361950" indent="0" algn="just">
              <a:buFontTx/>
              <a:buNone/>
              <a:defRPr/>
            </a:pPr>
            <a:r>
              <a:rPr lang="ru-RU" sz="2000" b="1" dirty="0" smtClean="0"/>
              <a:t>число </a:t>
            </a:r>
            <a:r>
              <a:rPr lang="ru-RU" sz="2400" b="1" dirty="0" smtClean="0"/>
              <a:t>зарегистрированных всего</a:t>
            </a:r>
            <a:r>
              <a:rPr lang="ru-RU" sz="2000" b="1" dirty="0" smtClean="0"/>
              <a:t> больше числа </a:t>
            </a:r>
            <a:r>
              <a:rPr lang="ru-RU" sz="2400" b="1" dirty="0" smtClean="0"/>
              <a:t>зарегистрированных сельских жителей </a:t>
            </a:r>
            <a:r>
              <a:rPr lang="ru-RU" sz="2000" b="1" dirty="0" smtClean="0"/>
              <a:t>по      соответствующим  графам.  Допускается равенство чисел в  </a:t>
            </a:r>
          </a:p>
          <a:p>
            <a:pPr marL="361950" indent="0" algn="just">
              <a:buFontTx/>
              <a:buNone/>
              <a:defRPr/>
            </a:pPr>
            <a:r>
              <a:rPr lang="ru-RU" sz="2000" b="1" dirty="0" smtClean="0"/>
              <a:t>соотносимых графах (зарегистрированные «всего» равны зарегистрированные «сельские жители») при составлении отчета на уровне небольших субъектов.</a:t>
            </a:r>
            <a:endParaRPr lang="ru-RU" sz="2000" b="1" dirty="0"/>
          </a:p>
        </p:txBody>
      </p:sp>
      <p:sp>
        <p:nvSpPr>
          <p:cNvPr id="64515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BAEC0BB1-8FBB-4A60-A306-07A0F8851F8C}" type="slidenum">
              <a:rPr lang="ru-RU" smtClean="0"/>
              <a:pPr/>
              <a:t>32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44512"/>
          </a:xfrm>
          <a:solidFill>
            <a:schemeClr val="bg1"/>
          </a:solidFill>
        </p:spPr>
        <p:txBody>
          <a:bodyPr/>
          <a:lstStyle/>
          <a:p>
            <a:r>
              <a:rPr lang="ru-RU" sz="2000" b="1" smtClean="0">
                <a:solidFill>
                  <a:srgbClr val="000000"/>
                </a:solidFill>
              </a:rPr>
              <a:t>Примеры расхождений по дополнительным (расчетным) строкам в т.2000</a:t>
            </a:r>
            <a:endParaRPr lang="ru-RU" sz="20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54088"/>
            <a:ext cx="8075613" cy="5291137"/>
          </a:xfrm>
          <a:solidFill>
            <a:schemeClr val="bg1"/>
          </a:solidFill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</a:t>
            </a:r>
            <a:r>
              <a:rPr lang="ru-RU" sz="1600" b="1" u="sng" dirty="0" smtClean="0">
                <a:solidFill>
                  <a:srgbClr val="000000"/>
                </a:solidFill>
              </a:rPr>
              <a:t>3-4-5-6 (расчетная)</a:t>
            </a:r>
            <a:r>
              <a:rPr lang="ru-RU" sz="1600" b="1" dirty="0" smtClean="0">
                <a:solidFill>
                  <a:srgbClr val="000000"/>
                </a:solidFill>
              </a:rPr>
              <a:t>:                                                                                                     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</a:t>
            </a:r>
            <a:r>
              <a:rPr lang="ru-RU" sz="1600" b="1" dirty="0" smtClean="0">
                <a:solidFill>
                  <a:srgbClr val="000000"/>
                </a:solidFill>
              </a:rPr>
              <a:t>пациентов городских </a:t>
            </a:r>
            <a:r>
              <a:rPr lang="ru-RU" sz="1600" b="1" dirty="0">
                <a:solidFill>
                  <a:srgbClr val="000000"/>
                </a:solidFill>
              </a:rPr>
              <a:t>жителей (гр.4) </a:t>
            </a:r>
            <a:r>
              <a:rPr lang="ru-RU" sz="1600" b="1" dirty="0" smtClean="0">
                <a:solidFill>
                  <a:srgbClr val="000000"/>
                </a:solidFill>
              </a:rPr>
              <a:t>меньше  </a:t>
            </a:r>
            <a:r>
              <a:rPr lang="ru-RU" sz="1600" b="1" dirty="0">
                <a:solidFill>
                  <a:srgbClr val="000000"/>
                </a:solidFill>
              </a:rPr>
              <a:t>состоящих на конец года (гр.12 + гр.13</a:t>
            </a:r>
            <a:r>
              <a:rPr lang="ru-RU" sz="1600" b="1" dirty="0" smtClean="0">
                <a:solidFill>
                  <a:srgbClr val="000000"/>
                </a:solidFill>
              </a:rPr>
              <a:t>);</a:t>
            </a:r>
            <a:endParaRPr lang="ru-RU" sz="1600" b="1" dirty="0">
              <a:solidFill>
                <a:srgbClr val="000000"/>
              </a:solidFill>
            </a:endParaRPr>
          </a:p>
          <a:p>
            <a:pPr marL="0" indent="0" algn="just">
              <a:buFontTx/>
              <a:buNone/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            </a:t>
            </a: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11 – </a:t>
            </a:r>
            <a:r>
              <a:rPr lang="ru-RU" sz="1600" b="1" u="sng" dirty="0" smtClean="0">
                <a:solidFill>
                  <a:srgbClr val="000000"/>
                </a:solidFill>
              </a:rPr>
              <a:t>12 (расчетная)</a:t>
            </a:r>
            <a:r>
              <a:rPr lang="ru-RU" sz="1600" b="1" dirty="0" smtClean="0">
                <a:solidFill>
                  <a:srgbClr val="000000"/>
                </a:solidFill>
              </a:rPr>
              <a:t>: 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сельских жителей (</a:t>
            </a:r>
            <a:r>
              <a:rPr lang="ru-RU" sz="1600" b="1" dirty="0" smtClean="0">
                <a:solidFill>
                  <a:srgbClr val="000000"/>
                </a:solidFill>
              </a:rPr>
              <a:t>гр.14</a:t>
            </a:r>
            <a:r>
              <a:rPr lang="ru-RU" sz="1600" b="1" dirty="0">
                <a:solidFill>
                  <a:srgbClr val="000000"/>
                </a:solidFill>
              </a:rPr>
              <a:t>) меньше состоящих на конец года (</a:t>
            </a:r>
            <a:r>
              <a:rPr lang="ru-RU" sz="1600" b="1" dirty="0" smtClean="0">
                <a:solidFill>
                  <a:srgbClr val="000000"/>
                </a:solidFill>
              </a:rPr>
              <a:t>гр.22 </a:t>
            </a:r>
            <a:r>
              <a:rPr lang="ru-RU" sz="1600" b="1" dirty="0">
                <a:solidFill>
                  <a:srgbClr val="000000"/>
                </a:solidFill>
              </a:rPr>
              <a:t>+ </a:t>
            </a:r>
            <a:r>
              <a:rPr lang="ru-RU" sz="1600" b="1" dirty="0" smtClean="0">
                <a:solidFill>
                  <a:srgbClr val="000000"/>
                </a:solidFill>
              </a:rPr>
              <a:t>гр.23);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городских жителей </a:t>
            </a:r>
            <a:r>
              <a:rPr lang="ru-RU" sz="1600" b="1" dirty="0" smtClean="0">
                <a:solidFill>
                  <a:srgbClr val="000000"/>
                </a:solidFill>
              </a:rPr>
              <a:t>меньше  </a:t>
            </a:r>
            <a:r>
              <a:rPr lang="ru-RU" sz="1600" b="1" dirty="0">
                <a:solidFill>
                  <a:srgbClr val="000000"/>
                </a:solidFill>
              </a:rPr>
              <a:t>состоящих на конец </a:t>
            </a:r>
            <a:r>
              <a:rPr lang="ru-RU" sz="1600" b="1" dirty="0" smtClean="0">
                <a:solidFill>
                  <a:srgbClr val="000000"/>
                </a:solidFill>
              </a:rPr>
              <a:t>года (</a:t>
            </a:r>
            <a:r>
              <a:rPr lang="ru-RU" sz="1600" b="1" dirty="0" err="1" smtClean="0">
                <a:solidFill>
                  <a:srgbClr val="000000"/>
                </a:solidFill>
              </a:rPr>
              <a:t>дисп+конс</a:t>
            </a:r>
            <a:r>
              <a:rPr lang="ru-RU" sz="1600" b="1" dirty="0" smtClean="0">
                <a:solidFill>
                  <a:srgbClr val="000000"/>
                </a:solidFill>
              </a:rPr>
              <a:t>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всего состоящих на конец года под диспансерным наблюдением (гр.12) меньше аналогичного контингента сельских жителей (</a:t>
            </a:r>
            <a:r>
              <a:rPr lang="ru-RU" sz="1600" b="1" dirty="0" smtClean="0">
                <a:solidFill>
                  <a:srgbClr val="000000"/>
                </a:solidFill>
              </a:rPr>
              <a:t>гр.22);</a:t>
            </a:r>
            <a:endParaRPr lang="ru-RU" sz="1600" b="1" dirty="0">
              <a:solidFill>
                <a:srgbClr val="000000"/>
              </a:solidFill>
            </a:endParaRPr>
          </a:p>
          <a:p>
            <a:pPr marL="0" indent="0" algn="just">
              <a:buFontTx/>
              <a:buNone/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            </a:t>
            </a: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</a:t>
            </a:r>
            <a:r>
              <a:rPr lang="ru-RU" sz="1600" b="1" u="sng" dirty="0" smtClean="0">
                <a:solidFill>
                  <a:srgbClr val="000000"/>
                </a:solidFill>
              </a:rPr>
              <a:t>13-14 (расчетная):</a:t>
            </a:r>
            <a:endParaRPr lang="ru-RU" sz="1600" b="1" u="sng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(гр.4) меньше состоящих на конец года всего (гр.12 +</a:t>
            </a:r>
            <a:r>
              <a:rPr lang="ru-RU" sz="1600" b="1" dirty="0" smtClean="0">
                <a:solidFill>
                  <a:srgbClr val="000000"/>
                </a:solidFill>
              </a:rPr>
              <a:t>13);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сельских жителей (</a:t>
            </a:r>
            <a:r>
              <a:rPr lang="ru-RU" sz="1600" b="1" dirty="0" smtClean="0">
                <a:solidFill>
                  <a:srgbClr val="000000"/>
                </a:solidFill>
              </a:rPr>
              <a:t>гр.14</a:t>
            </a:r>
            <a:r>
              <a:rPr lang="ru-RU" sz="1600" b="1" dirty="0">
                <a:solidFill>
                  <a:srgbClr val="000000"/>
                </a:solidFill>
              </a:rPr>
              <a:t>) меньше состоящих на </a:t>
            </a:r>
            <a:r>
              <a:rPr lang="ru-RU" sz="1600" b="1" dirty="0" smtClean="0">
                <a:solidFill>
                  <a:srgbClr val="000000"/>
                </a:solidFill>
              </a:rPr>
              <a:t>конец </a:t>
            </a:r>
            <a:r>
              <a:rPr lang="ru-RU" sz="1600" b="1" dirty="0">
                <a:solidFill>
                  <a:srgbClr val="000000"/>
                </a:solidFill>
              </a:rPr>
              <a:t>года всего (</a:t>
            </a:r>
            <a:r>
              <a:rPr lang="ru-RU" sz="1600" b="1" dirty="0" smtClean="0">
                <a:solidFill>
                  <a:srgbClr val="000000"/>
                </a:solidFill>
              </a:rPr>
              <a:t>гр.22+23);</a:t>
            </a: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</a:t>
            </a:r>
            <a:r>
              <a:rPr lang="ru-RU" sz="1600" b="1" dirty="0" smtClean="0">
                <a:solidFill>
                  <a:srgbClr val="000000"/>
                </a:solidFill>
              </a:rPr>
              <a:t>городских жителей (расчетные данные по всем строкам и графам) </a:t>
            </a:r>
            <a:r>
              <a:rPr lang="ru-RU" sz="1600" b="1" dirty="0">
                <a:solidFill>
                  <a:srgbClr val="000000"/>
                </a:solidFill>
              </a:rPr>
              <a:t>меньше состоящих на конец года </a:t>
            </a:r>
            <a:r>
              <a:rPr lang="ru-RU" sz="1600" b="1" dirty="0" smtClean="0">
                <a:solidFill>
                  <a:srgbClr val="000000"/>
                </a:solidFill>
              </a:rPr>
              <a:t>всего городских жителей </a:t>
            </a:r>
            <a:r>
              <a:rPr lang="ru-RU" sz="1600" b="1" dirty="0">
                <a:solidFill>
                  <a:srgbClr val="000000"/>
                </a:solidFill>
              </a:rPr>
              <a:t>(</a:t>
            </a:r>
            <a:r>
              <a:rPr lang="ru-RU" sz="1600" b="1" dirty="0" err="1">
                <a:solidFill>
                  <a:srgbClr val="000000"/>
                </a:solidFill>
              </a:rPr>
              <a:t>дисп+конс</a:t>
            </a:r>
            <a:r>
              <a:rPr lang="ru-RU" sz="1600" b="1" dirty="0">
                <a:solidFill>
                  <a:srgbClr val="000000"/>
                </a:solidFill>
              </a:rPr>
              <a:t>);</a:t>
            </a:r>
          </a:p>
          <a:p>
            <a:pPr algn="just">
              <a:defRPr/>
            </a:pPr>
            <a:endParaRPr lang="ru-RU" sz="1600" b="1" dirty="0" smtClean="0">
              <a:solidFill>
                <a:srgbClr val="000000"/>
              </a:solidFill>
            </a:endParaRPr>
          </a:p>
          <a:p>
            <a:pPr algn="just">
              <a:defRPr/>
            </a:pPr>
            <a:endParaRPr lang="ru-RU" sz="1600" dirty="0"/>
          </a:p>
        </p:txBody>
      </p:sp>
      <p:sp>
        <p:nvSpPr>
          <p:cNvPr id="65539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8C46DA45-3BA7-40AB-AD54-99725A22F77D}" type="slidenum">
              <a:rPr lang="ru-RU" smtClean="0"/>
              <a:pPr/>
              <a:t>33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3900"/>
          </a:xfrm>
          <a:solidFill>
            <a:schemeClr val="bg1"/>
          </a:solidFill>
        </p:spPr>
        <p:txBody>
          <a:bodyPr/>
          <a:lstStyle/>
          <a:p>
            <a:r>
              <a:rPr lang="ru-RU" sz="2000" b="1" smtClean="0">
                <a:solidFill>
                  <a:srgbClr val="000000"/>
                </a:solidFill>
              </a:rPr>
              <a:t>Примеры расхождений по дополнительным (расчетным) строкам в т.2000 - продолжение</a:t>
            </a:r>
            <a:endParaRPr lang="ru-RU" sz="20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  <a:solidFill>
            <a:schemeClr val="bg1"/>
          </a:solidFill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      </a:t>
            </a: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</a:t>
            </a:r>
            <a:r>
              <a:rPr lang="ru-RU" sz="1600" b="1" u="sng" dirty="0" smtClean="0">
                <a:solidFill>
                  <a:srgbClr val="000000"/>
                </a:solidFill>
              </a:rPr>
              <a:t>16-17 (расчетная):</a:t>
            </a:r>
            <a:endParaRPr lang="ru-RU" sz="1600" b="1" u="sng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всего мужчин (расчетная графа=гр.4-5) меньше зарегистрированных сельских мужчин (</a:t>
            </a:r>
            <a:r>
              <a:rPr lang="ru-RU" sz="1600" b="1" dirty="0" smtClean="0">
                <a:solidFill>
                  <a:srgbClr val="000000"/>
                </a:solidFill>
              </a:rPr>
              <a:t>гр.14-15);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r>
              <a:rPr lang="ru-RU" sz="1600" b="1" dirty="0">
                <a:solidFill>
                  <a:srgbClr val="000000"/>
                </a:solidFill>
              </a:rPr>
              <a:t>зарегистрированных  всего городских жителей </a:t>
            </a:r>
            <a:r>
              <a:rPr lang="ru-RU" sz="1600" b="1" dirty="0" smtClean="0">
                <a:solidFill>
                  <a:srgbClr val="000000"/>
                </a:solidFill>
              </a:rPr>
              <a:t>меньше </a:t>
            </a:r>
            <a:r>
              <a:rPr lang="ru-RU" sz="1600" b="1" dirty="0">
                <a:solidFill>
                  <a:srgbClr val="000000"/>
                </a:solidFill>
              </a:rPr>
              <a:t>состоящих на конец года всего </a:t>
            </a:r>
            <a:r>
              <a:rPr lang="ru-RU" sz="1600" b="1" dirty="0" smtClean="0">
                <a:solidFill>
                  <a:srgbClr val="000000"/>
                </a:solidFill>
              </a:rPr>
              <a:t>(</a:t>
            </a:r>
            <a:r>
              <a:rPr lang="ru-RU" sz="1600" b="1" dirty="0" err="1" smtClean="0">
                <a:solidFill>
                  <a:srgbClr val="000000"/>
                </a:solidFill>
              </a:rPr>
              <a:t>дисп</a:t>
            </a:r>
            <a:r>
              <a:rPr lang="ru-RU" sz="1600" b="1" dirty="0" smtClean="0">
                <a:solidFill>
                  <a:srgbClr val="000000"/>
                </a:solidFill>
              </a:rPr>
              <a:t>.+</a:t>
            </a:r>
            <a:r>
              <a:rPr lang="ru-RU" sz="1600" b="1" dirty="0" err="1" smtClean="0">
                <a:solidFill>
                  <a:srgbClr val="000000"/>
                </a:solidFill>
              </a:rPr>
              <a:t>конс</a:t>
            </a:r>
            <a:r>
              <a:rPr lang="ru-RU" sz="1600" b="1" dirty="0" smtClean="0">
                <a:solidFill>
                  <a:srgbClr val="000000"/>
                </a:solidFill>
              </a:rPr>
              <a:t>.);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defRPr/>
            </a:pPr>
            <a:endParaRPr lang="ru-RU" sz="1400" b="1" dirty="0">
              <a:solidFill>
                <a:srgbClr val="000000"/>
              </a:solidFill>
            </a:endParaRPr>
          </a:p>
          <a:p>
            <a:pPr marL="0" indent="0" algn="just">
              <a:buFontTx/>
              <a:buNone/>
              <a:defRPr/>
            </a:pPr>
            <a:r>
              <a:rPr lang="ru-RU" sz="1400" b="1" dirty="0">
                <a:solidFill>
                  <a:srgbClr val="000000"/>
                </a:solidFill>
              </a:rPr>
              <a:t>       </a:t>
            </a:r>
            <a:endParaRPr lang="ru-RU" dirty="0"/>
          </a:p>
        </p:txBody>
      </p:sp>
      <p:sp>
        <p:nvSpPr>
          <p:cNvPr id="66563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85305B04-4037-4198-872C-FF63A4A20CBF}" type="slidenum">
              <a:rPr lang="ru-RU" smtClean="0"/>
              <a:pPr/>
              <a:t>34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44512"/>
          </a:xfrm>
          <a:solidFill>
            <a:schemeClr val="bg1"/>
          </a:solidFill>
        </p:spPr>
        <p:txBody>
          <a:bodyPr/>
          <a:lstStyle/>
          <a:p>
            <a:r>
              <a:rPr lang="ru-RU" sz="1800" b="1" dirty="0" smtClean="0">
                <a:solidFill>
                  <a:srgbClr val="000000"/>
                </a:solidFill>
              </a:rPr>
              <a:t>Примеры расхождений по дополнительным (расчетным) строкам в т.3000</a:t>
            </a:r>
            <a:endParaRPr lang="ru-RU" sz="1800" dirty="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819150"/>
            <a:ext cx="8229600" cy="5535175"/>
          </a:xfrm>
          <a:solidFill>
            <a:schemeClr val="bg1"/>
          </a:solidFill>
        </p:spPr>
        <p:txBody>
          <a:bodyPr/>
          <a:lstStyle/>
          <a:p>
            <a:pPr marL="0" indent="0">
              <a:lnSpc>
                <a:spcPct val="150000"/>
              </a:lnSpc>
              <a:buFontTx/>
              <a:buNone/>
              <a:defRPr/>
            </a:pPr>
            <a:r>
              <a:rPr lang="ru-RU" sz="1600" b="1" u="sng" dirty="0" smtClean="0">
                <a:solidFill>
                  <a:srgbClr val="000000"/>
                </a:solidFill>
              </a:rPr>
              <a:t>По </a:t>
            </a:r>
            <a:r>
              <a:rPr lang="ru-RU" sz="1600" b="1" u="sng" dirty="0">
                <a:solidFill>
                  <a:srgbClr val="000000"/>
                </a:solidFill>
              </a:rPr>
              <a:t>строке </a:t>
            </a:r>
            <a:r>
              <a:rPr lang="ru-RU" sz="1600" b="1" u="sng" dirty="0" smtClean="0">
                <a:solidFill>
                  <a:srgbClr val="000000"/>
                </a:solidFill>
              </a:rPr>
              <a:t>11-12 (расчетная):</a:t>
            </a:r>
            <a:endParaRPr lang="ru-RU" sz="1600" b="1" u="sng" dirty="0">
              <a:solidFill>
                <a:srgbClr val="000000"/>
              </a:solidFill>
            </a:endParaRPr>
          </a:p>
          <a:p>
            <a:pPr algn="just">
              <a:lnSpc>
                <a:spcPct val="150000"/>
              </a:lnSpc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количество зарегистрированных </a:t>
            </a:r>
            <a:r>
              <a:rPr lang="ru-RU" sz="1600" b="1" dirty="0">
                <a:solidFill>
                  <a:srgbClr val="000000"/>
                </a:solidFill>
              </a:rPr>
              <a:t>с впервые в жизни установленным диагнозом </a:t>
            </a:r>
            <a:r>
              <a:rPr lang="ru-RU" sz="1600" b="1" dirty="0" smtClean="0">
                <a:solidFill>
                  <a:srgbClr val="000000"/>
                </a:solidFill>
              </a:rPr>
              <a:t>женщин больше, чем всего зарегистрированных (гр.4);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lnSpc>
                <a:spcPct val="150000"/>
              </a:lnSpc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количество </a:t>
            </a:r>
            <a:r>
              <a:rPr lang="ru-RU" sz="1600" b="1" dirty="0">
                <a:solidFill>
                  <a:srgbClr val="000000"/>
                </a:solidFill>
              </a:rPr>
              <a:t>зарегистрированных городских </a:t>
            </a:r>
            <a:r>
              <a:rPr lang="ru-RU" sz="1600" b="1" dirty="0" smtClean="0">
                <a:solidFill>
                  <a:srgbClr val="000000"/>
                </a:solidFill>
              </a:rPr>
              <a:t>женщин </a:t>
            </a:r>
            <a:r>
              <a:rPr lang="ru-RU" sz="1600" b="1" dirty="0">
                <a:solidFill>
                  <a:srgbClr val="000000"/>
                </a:solidFill>
              </a:rPr>
              <a:t>с впервые в жизни установленным </a:t>
            </a:r>
            <a:r>
              <a:rPr lang="ru-RU" sz="1600" b="1" dirty="0" smtClean="0">
                <a:solidFill>
                  <a:srgbClr val="000000"/>
                </a:solidFill>
              </a:rPr>
              <a:t>диагнозом больше, чем зарегистрированных всего;</a:t>
            </a:r>
            <a:endParaRPr lang="ru-RU" sz="1600" b="1" dirty="0">
              <a:solidFill>
                <a:srgbClr val="000000"/>
              </a:solidFill>
            </a:endParaRPr>
          </a:p>
          <a:p>
            <a:pPr algn="just">
              <a:lnSpc>
                <a:spcPct val="150000"/>
              </a:lnSpc>
              <a:defRPr/>
            </a:pPr>
            <a:r>
              <a:rPr lang="ru-RU" sz="1600" b="1" dirty="0" smtClean="0">
                <a:solidFill>
                  <a:srgbClr val="000000"/>
                </a:solidFill>
              </a:rPr>
              <a:t>количество </a:t>
            </a:r>
            <a:r>
              <a:rPr lang="ru-RU" sz="1600" b="1" dirty="0">
                <a:solidFill>
                  <a:srgbClr val="000000"/>
                </a:solidFill>
              </a:rPr>
              <a:t>зарегистрированных городских жителей - детей 0-14 лет с впервые в жизни установленным </a:t>
            </a:r>
            <a:r>
              <a:rPr lang="ru-RU" sz="1600" b="1" dirty="0" smtClean="0">
                <a:solidFill>
                  <a:srgbClr val="000000"/>
                </a:solidFill>
              </a:rPr>
              <a:t>диагнозом больше, чем зарегистрированных детей всего; </a:t>
            </a:r>
            <a:endParaRPr lang="ru-RU" sz="1600" b="1" dirty="0">
              <a:solidFill>
                <a:srgbClr val="000000"/>
              </a:solidFill>
            </a:endParaRPr>
          </a:p>
          <a:p>
            <a:pPr marL="0" indent="0" algn="just">
              <a:lnSpc>
                <a:spcPct val="150000"/>
              </a:lnSpc>
              <a:buFontTx/>
              <a:buNone/>
              <a:defRPr/>
            </a:pPr>
            <a:r>
              <a:rPr lang="ru-RU" sz="1600" b="1" dirty="0">
                <a:solidFill>
                  <a:srgbClr val="000000"/>
                </a:solidFill>
              </a:rPr>
              <a:t>   </a:t>
            </a:r>
            <a:r>
              <a:rPr lang="ru-RU" sz="1600" b="1" dirty="0" smtClean="0">
                <a:solidFill>
                  <a:srgbClr val="000000"/>
                </a:solidFill>
              </a:rPr>
              <a:t>   </a:t>
            </a:r>
            <a:r>
              <a:rPr lang="ru-RU" sz="1600" b="1" u="sng" dirty="0">
                <a:solidFill>
                  <a:srgbClr val="000000"/>
                </a:solidFill>
              </a:rPr>
              <a:t>По  строке 24-25</a:t>
            </a:r>
            <a:r>
              <a:rPr lang="ru-RU" sz="1600" b="1" dirty="0">
                <a:solidFill>
                  <a:srgbClr val="000000"/>
                </a:solidFill>
              </a:rPr>
              <a:t>:</a:t>
            </a:r>
          </a:p>
          <a:p>
            <a:pPr algn="just">
              <a:lnSpc>
                <a:spcPct val="150000"/>
              </a:lnSpc>
              <a:defRPr/>
            </a:pPr>
            <a:r>
              <a:rPr lang="ru-RU" sz="1600" b="1" dirty="0">
                <a:solidFill>
                  <a:srgbClr val="000000"/>
                </a:solidFill>
              </a:rPr>
              <a:t>всего с впервые в жизни установленным диагнозом зарегистрировано (гр.4) </a:t>
            </a:r>
            <a:r>
              <a:rPr lang="ru-RU" sz="1600" b="1" dirty="0" smtClean="0">
                <a:solidFill>
                  <a:srgbClr val="000000"/>
                </a:solidFill>
              </a:rPr>
              <a:t>меньше</a:t>
            </a:r>
            <a:r>
              <a:rPr lang="ru-RU" sz="1600" b="1" dirty="0">
                <a:solidFill>
                  <a:srgbClr val="000000"/>
                </a:solidFill>
              </a:rPr>
              <a:t>, чем </a:t>
            </a:r>
            <a:r>
              <a:rPr lang="ru-RU" sz="1600" b="1" dirty="0" smtClean="0">
                <a:solidFill>
                  <a:srgbClr val="000000"/>
                </a:solidFill>
              </a:rPr>
              <a:t>женщин </a:t>
            </a:r>
            <a:r>
              <a:rPr lang="ru-RU" sz="1600" b="1" dirty="0">
                <a:solidFill>
                  <a:srgbClr val="000000"/>
                </a:solidFill>
              </a:rPr>
              <a:t>(гр.5), т.е</a:t>
            </a:r>
            <a:r>
              <a:rPr lang="ru-RU" sz="1600" b="1" dirty="0" smtClean="0">
                <a:solidFill>
                  <a:srgbClr val="000000"/>
                </a:solidFill>
              </a:rPr>
              <a:t>. расчетное </a:t>
            </a:r>
            <a:r>
              <a:rPr lang="ru-RU" sz="1600" b="1" dirty="0">
                <a:solidFill>
                  <a:srgbClr val="000000"/>
                </a:solidFill>
              </a:rPr>
              <a:t>число мужчин по этой строке </a:t>
            </a:r>
            <a:r>
              <a:rPr lang="ru-RU" sz="1600" b="1" dirty="0" smtClean="0">
                <a:solidFill>
                  <a:srgbClr val="000000"/>
                </a:solidFill>
              </a:rPr>
              <a:t>в контроле выходит с минусом. </a:t>
            </a:r>
            <a:endParaRPr lang="ru-RU" dirty="0"/>
          </a:p>
        </p:txBody>
      </p:sp>
      <p:sp>
        <p:nvSpPr>
          <p:cNvPr id="67587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E96AB127-7D31-4B74-9AD7-70C5834E826A}" type="slidenum">
              <a:rPr lang="ru-RU" smtClean="0"/>
              <a:pPr/>
              <a:t>35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Заголовок 1"/>
          <p:cNvSpPr>
            <a:spLocks noGrp="1"/>
          </p:cNvSpPr>
          <p:nvPr>
            <p:ph type="title"/>
          </p:nvPr>
        </p:nvSpPr>
        <p:spPr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Внутриформенный межтабличный контроль - таблицы (2000) и (3000) </a:t>
            </a:r>
            <a:endParaRPr lang="ru-RU" sz="24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763713"/>
            <a:ext cx="8229600" cy="4362450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2000" b="1" dirty="0" smtClean="0"/>
              <a:t> </a:t>
            </a:r>
          </a:p>
          <a:p>
            <a:pPr marL="0" indent="0">
              <a:buFontTx/>
              <a:buNone/>
              <a:defRPr/>
            </a:pPr>
            <a:r>
              <a:rPr lang="ru-RU" sz="2000" b="1" dirty="0" smtClean="0"/>
              <a:t>Число </a:t>
            </a:r>
            <a:r>
              <a:rPr lang="ru-RU" sz="2400" b="1" dirty="0" smtClean="0"/>
              <a:t>зарегистрированных всего </a:t>
            </a:r>
            <a:r>
              <a:rPr lang="ru-RU" sz="2000" b="1" dirty="0" smtClean="0"/>
              <a:t>(т.2000) больше числа </a:t>
            </a:r>
          </a:p>
          <a:p>
            <a:pPr marL="0" indent="0">
              <a:buFontTx/>
              <a:buNone/>
              <a:defRPr/>
            </a:pPr>
            <a:r>
              <a:rPr lang="ru-RU" sz="2400" b="1" dirty="0" smtClean="0"/>
              <a:t>зарегистрированных с впервые в жизни установленным диагнозом </a:t>
            </a:r>
            <a:r>
              <a:rPr lang="ru-RU" sz="2000" b="1" dirty="0" smtClean="0"/>
              <a:t>по всем графам:</a:t>
            </a:r>
          </a:p>
          <a:p>
            <a:pPr>
              <a:buFontTx/>
              <a:buChar char="-"/>
              <a:defRPr/>
            </a:pPr>
            <a:r>
              <a:rPr lang="ru-RU" sz="2000" b="1" dirty="0" smtClean="0"/>
              <a:t>графа 4 таблицы 2000 </a:t>
            </a:r>
            <a:r>
              <a:rPr lang="en-US" sz="2000" b="1" dirty="0" smtClean="0"/>
              <a:t>&gt; </a:t>
            </a:r>
            <a:r>
              <a:rPr lang="ru-RU" sz="2000" b="1" dirty="0" smtClean="0"/>
              <a:t>графы 4 таблицы 3000;</a:t>
            </a:r>
          </a:p>
          <a:p>
            <a:pPr>
              <a:buFontTx/>
              <a:buChar char="-"/>
              <a:defRPr/>
            </a:pPr>
            <a:r>
              <a:rPr lang="ru-RU" sz="2000" b="1" dirty="0"/>
              <a:t>графа </a:t>
            </a:r>
            <a:r>
              <a:rPr lang="ru-RU" sz="2000" b="1" dirty="0" smtClean="0"/>
              <a:t>5 таблицы </a:t>
            </a:r>
            <a:r>
              <a:rPr lang="ru-RU" sz="2000" b="1" dirty="0"/>
              <a:t>2000 </a:t>
            </a:r>
            <a:r>
              <a:rPr lang="en-US" sz="2000" b="1" dirty="0"/>
              <a:t>&gt; </a:t>
            </a:r>
            <a:r>
              <a:rPr lang="ru-RU" sz="2000" b="1" dirty="0"/>
              <a:t>графы </a:t>
            </a:r>
            <a:r>
              <a:rPr lang="ru-RU" sz="2000" b="1" dirty="0" smtClean="0"/>
              <a:t>5 </a:t>
            </a:r>
            <a:r>
              <a:rPr lang="ru-RU" sz="2000" b="1" dirty="0"/>
              <a:t>таблицы 3000</a:t>
            </a:r>
            <a:r>
              <a:rPr lang="ru-RU" sz="2000" b="1" dirty="0" smtClean="0"/>
              <a:t>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/>
              <a:t>и т.д. по всем графам;</a:t>
            </a:r>
          </a:p>
          <a:p>
            <a:pPr>
              <a:buFontTx/>
              <a:buChar char="-"/>
              <a:defRPr/>
            </a:pPr>
            <a:r>
              <a:rPr lang="ru-RU" sz="2000" b="1" dirty="0" smtClean="0"/>
              <a:t>сумма граф 12 и 13 т.2000 </a:t>
            </a:r>
            <a:r>
              <a:rPr lang="en-US" sz="2000" b="1" dirty="0" smtClean="0"/>
              <a:t>&gt; </a:t>
            </a:r>
            <a:r>
              <a:rPr lang="ru-RU" sz="2000" b="1" dirty="0" smtClean="0"/>
              <a:t>суммы граф 12 и 13 т.3000</a:t>
            </a:r>
          </a:p>
        </p:txBody>
      </p:sp>
      <p:sp>
        <p:nvSpPr>
          <p:cNvPr id="68611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66C9114-DA75-4F5D-A02C-008BF00644BB}" type="slidenum">
              <a:rPr lang="ru-RU" smtClean="0"/>
              <a:pPr/>
              <a:t>36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8837"/>
          </a:xfrm>
          <a:solidFill>
            <a:schemeClr val="bg1"/>
          </a:solidFill>
        </p:spPr>
        <p:txBody>
          <a:bodyPr/>
          <a:lstStyle/>
          <a:p>
            <a:r>
              <a:rPr lang="ru-RU" sz="1800" b="1" dirty="0" smtClean="0"/>
              <a:t>Примеры расхождений по </a:t>
            </a:r>
            <a:r>
              <a:rPr lang="ru-RU" sz="1800" b="1" dirty="0" err="1" smtClean="0"/>
              <a:t>внутриформенному</a:t>
            </a:r>
            <a:r>
              <a:rPr lang="ru-RU" sz="1800" b="1" dirty="0" smtClean="0"/>
              <a:t> межтабличному контролю между тт.2000-3000 по всем строкам и графам (в </a:t>
            </a:r>
            <a:r>
              <a:rPr lang="ru-RU" sz="1800" b="1" dirty="0" err="1" smtClean="0"/>
              <a:t>т.ч</a:t>
            </a:r>
            <a:r>
              <a:rPr lang="ru-RU" sz="1800" b="1" dirty="0" smtClean="0"/>
              <a:t>. расчетным)</a:t>
            </a:r>
          </a:p>
        </p:txBody>
      </p:sp>
      <p:sp>
        <p:nvSpPr>
          <p:cNvPr id="69634" name="Объект 2"/>
          <p:cNvSpPr>
            <a:spLocks noGrp="1"/>
          </p:cNvSpPr>
          <p:nvPr>
            <p:ph idx="1"/>
          </p:nvPr>
        </p:nvSpPr>
        <p:spPr>
          <a:xfrm>
            <a:off x="701570" y="1448779"/>
            <a:ext cx="7650850" cy="4500501"/>
          </a:xfrm>
          <a:solidFill>
            <a:schemeClr val="bg1"/>
          </a:solidFill>
        </p:spPr>
        <p:txBody>
          <a:bodyPr/>
          <a:lstStyle/>
          <a:p>
            <a:r>
              <a:rPr lang="ru-RU" sz="1800" b="1" dirty="0" smtClean="0">
                <a:solidFill>
                  <a:srgbClr val="000000"/>
                </a:solidFill>
              </a:rPr>
              <a:t>В этой проверке – тт. 2000 и 3000 - ежегодно довольно часто получаются расхождения в количестве реально представленных данных и расчетных, в основном, касаемо городских жителей и мужчин.</a:t>
            </a:r>
          </a:p>
          <a:p>
            <a:pPr marL="0" indent="0">
              <a:buNone/>
            </a:pPr>
            <a:r>
              <a:rPr lang="ru-RU" sz="1800" b="1" dirty="0" smtClean="0"/>
              <a:t>      </a:t>
            </a:r>
          </a:p>
          <a:p>
            <a:pPr marL="0" indent="0">
              <a:buNone/>
            </a:pPr>
            <a:r>
              <a:rPr lang="ru-RU" sz="1800" b="1" dirty="0"/>
              <a:t> </a:t>
            </a:r>
            <a:r>
              <a:rPr lang="ru-RU" sz="1800" b="1" dirty="0" smtClean="0"/>
              <a:t>     Таких расхождений по расчетным строкам и графам в  </a:t>
            </a:r>
          </a:p>
          <a:p>
            <a:pPr marL="0" indent="0">
              <a:buNone/>
            </a:pPr>
            <a:r>
              <a:rPr lang="ru-RU" sz="1800" b="1" dirty="0"/>
              <a:t> </a:t>
            </a:r>
            <a:r>
              <a:rPr lang="ru-RU" sz="1800" b="1" dirty="0" smtClean="0"/>
              <a:t>     расчетных таблицах  бывает значительное количество в </a:t>
            </a:r>
          </a:p>
          <a:p>
            <a:pPr marL="0" indent="0">
              <a:buNone/>
            </a:pPr>
            <a:r>
              <a:rPr lang="ru-RU" sz="1800" b="1" dirty="0"/>
              <a:t> </a:t>
            </a:r>
            <a:r>
              <a:rPr lang="ru-RU" sz="1800" b="1" dirty="0" smtClean="0"/>
              <a:t>     отдельно взятых регионах. </a:t>
            </a:r>
            <a:endParaRPr lang="ru-RU" sz="1800" b="1" dirty="0"/>
          </a:p>
          <a:p>
            <a:pPr marL="0" indent="0">
              <a:buNone/>
            </a:pPr>
            <a:endParaRPr lang="ru-RU" sz="1600" b="1" dirty="0" smtClean="0"/>
          </a:p>
        </p:txBody>
      </p:sp>
      <p:sp>
        <p:nvSpPr>
          <p:cNvPr id="69635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1AA011D6-19DC-42C4-A7A6-120B16A2A324}" type="slidenum">
              <a:rPr lang="ru-RU" smtClean="0"/>
              <a:pPr/>
              <a:t>37</a:t>
            </a:fld>
            <a:endParaRPr lang="ru-RU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Объект 2"/>
          <p:cNvSpPr>
            <a:spLocks noGrp="1"/>
          </p:cNvSpPr>
          <p:nvPr>
            <p:ph idx="1"/>
          </p:nvPr>
        </p:nvSpPr>
        <p:spPr>
          <a:xfrm>
            <a:off x="457200" y="1943835"/>
            <a:ext cx="8229600" cy="4182328"/>
          </a:xfrm>
        </p:spPr>
        <p:txBody>
          <a:bodyPr/>
          <a:lstStyle/>
          <a:p>
            <a:endParaRPr lang="ru-RU" altLang="ru-RU" b="1" dirty="0">
              <a:solidFill>
                <a:srgbClr val="000000"/>
              </a:solidFill>
            </a:endParaRPr>
          </a:p>
          <a:p>
            <a:r>
              <a:rPr lang="ru-RU" altLang="ru-RU" sz="2400" b="1" dirty="0" smtClean="0">
                <a:solidFill>
                  <a:srgbClr val="000000"/>
                </a:solidFill>
              </a:rPr>
              <a:t>Форма 36 содержит 18 таблиц – 2100, 2110, 2120, 2150, 2160, 2180, 2190, 2200, 2210, 2300, 2310, 2320, 2340, 2400, 2500, 2600, 2800, 2900 и 4 подстрочника – 2101, 2181, 2201, 2301.</a:t>
            </a:r>
            <a:endParaRPr lang="en-US" sz="2400" dirty="0" smtClean="0"/>
          </a:p>
        </p:txBody>
      </p:sp>
      <p:sp>
        <p:nvSpPr>
          <p:cNvPr id="70658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C22B37D-67F5-448F-B843-F31C5CF18BA8}" type="slidenum">
              <a:rPr lang="ru-RU" smtClean="0"/>
              <a:pPr/>
              <a:t>38</a:t>
            </a:fld>
            <a:endParaRPr lang="ru-RU" smtClean="0"/>
          </a:p>
        </p:txBody>
      </p:sp>
      <p:sp>
        <p:nvSpPr>
          <p:cNvPr id="70659" name="Заголовок 1"/>
          <p:cNvSpPr>
            <a:spLocks noGrp="1"/>
          </p:cNvSpPr>
          <p:nvPr>
            <p:ph type="title"/>
          </p:nvPr>
        </p:nvSpPr>
        <p:spPr>
          <a:xfrm>
            <a:off x="457200" y="368660"/>
            <a:ext cx="8229600" cy="1305144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3600" b="1" dirty="0" smtClean="0">
                <a:solidFill>
                  <a:srgbClr val="000000"/>
                </a:solidFill>
              </a:rPr>
              <a:t>Форма 36</a:t>
            </a:r>
            <a:br>
              <a:rPr lang="ru-RU" altLang="ru-RU" sz="3600" b="1" dirty="0" smtClean="0">
                <a:solidFill>
                  <a:srgbClr val="000000"/>
                </a:solidFill>
              </a:rPr>
            </a:br>
            <a:r>
              <a:rPr lang="ru-RU" sz="2000" b="1" dirty="0" smtClean="0">
                <a:solidFill>
                  <a:srgbClr val="000000"/>
                </a:solidFill>
              </a:rPr>
              <a:t>СВЕДЕНИЯ О КОНТИНГЕНТАХ ПСИХИЧЕСКИ БОЛЬНЫХ</a:t>
            </a:r>
            <a:r>
              <a:rPr lang="ru-RU" sz="2000" dirty="0" smtClean="0">
                <a:solidFill>
                  <a:srgbClr val="000000"/>
                </a:solidFill>
              </a:rPr>
              <a:t/>
            </a:r>
            <a:br>
              <a:rPr lang="ru-RU" sz="2000" dirty="0" smtClean="0">
                <a:solidFill>
                  <a:srgbClr val="000000"/>
                </a:solidFill>
              </a:rPr>
            </a:br>
            <a:r>
              <a:rPr lang="ru-RU" sz="2000" b="1" dirty="0" smtClean="0">
                <a:solidFill>
                  <a:srgbClr val="000000"/>
                </a:solidFill>
              </a:rPr>
              <a:t>за 20__ г.</a:t>
            </a:r>
            <a:endParaRPr lang="ru-RU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14462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(2100) - </a:t>
            </a:r>
            <a:r>
              <a:rPr lang="ru-RU" sz="2000" b="1" dirty="0" smtClean="0">
                <a:solidFill>
                  <a:srgbClr val="000000"/>
                </a:solidFill>
              </a:rPr>
              <a:t>Контингенты пациентов, находящихся под диспансерным наблюдением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и (2110) - </a:t>
            </a:r>
            <a:r>
              <a:rPr lang="ru-RU" sz="2000" b="1" dirty="0" smtClean="0">
                <a:solidFill>
                  <a:srgbClr val="000000"/>
                </a:solidFill>
              </a:rPr>
              <a:t>Контингенты пациентов, получающих консультативно-лечебную помощь</a:t>
            </a:r>
            <a:endParaRPr lang="ru-RU" sz="2000" dirty="0" smtClean="0"/>
          </a:p>
        </p:txBody>
      </p:sp>
      <p:sp>
        <p:nvSpPr>
          <p:cNvPr id="71682" name="Объект 2"/>
          <p:cNvSpPr>
            <a:spLocks noGrp="1"/>
          </p:cNvSpPr>
          <p:nvPr>
            <p:ph idx="1"/>
          </p:nvPr>
        </p:nvSpPr>
        <p:spPr>
          <a:xfrm>
            <a:off x="457200" y="1808163"/>
            <a:ext cx="8229600" cy="4318000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Начинаем проверку с межгодового движения пациентов по всем строкам т.2100: гр.10 т.2100 за прошлый год + гр.4 т.2100 – гр.8 т.2100= т.2100 гр.10, если не было перехода из диспансерной группы в консультативную или наоборот.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Соответственно по всем строкам т.2110: гр.10 т.2110 за прошлый год+ гр.4 т.2110 - гр.8 т.2110= т.2110 гр.10.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Полученные результаты межгодового движения по строкам 1 в графах 10 в тт.2100 и 2110 должны в сумме быть строго равны «0».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Таблицы 2100 и 2110 имеют расчетные строки: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- другие психозы – стр.2а=стр.2-стр.3-стр.4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- другие </a:t>
            </a:r>
            <a:r>
              <a:rPr lang="ru-RU" sz="2000" b="1" dirty="0" err="1" smtClean="0">
                <a:solidFill>
                  <a:srgbClr val="000000"/>
                </a:solidFill>
              </a:rPr>
              <a:t>непсихотические</a:t>
            </a:r>
            <a:r>
              <a:rPr lang="ru-RU" sz="2000" b="1" dirty="0" smtClean="0">
                <a:solidFill>
                  <a:srgbClr val="000000"/>
                </a:solidFill>
              </a:rPr>
              <a:t> расстройства – стр.5а=стр.5-стр.6</a:t>
            </a:r>
          </a:p>
          <a:p>
            <a:pPr marL="0" indent="0">
              <a:buFontTx/>
              <a:buNone/>
            </a:pPr>
            <a:endParaRPr lang="ru-RU" dirty="0" smtClean="0"/>
          </a:p>
        </p:txBody>
      </p:sp>
      <p:sp>
        <p:nvSpPr>
          <p:cNvPr id="71683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B906443-8330-4639-8CD3-EA71574F50F7}" type="slidenum">
              <a:rPr lang="ru-RU" smtClean="0"/>
              <a:pPr/>
              <a:t>39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12" name="Rectangle 6"/>
          <p:cNvSpPr>
            <a:spLocks noGrp="1" noChangeArrowheads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573E924B-508A-4A61-9D4C-43C56283F76A}" type="slidenum">
              <a:rPr lang="ru-RU" smtClean="0"/>
              <a:pPr/>
              <a:t>4</a:t>
            </a:fld>
            <a:endParaRPr lang="ru-RU" smtClean="0"/>
          </a:p>
        </p:txBody>
      </p:sp>
      <p:sp>
        <p:nvSpPr>
          <p:cNvPr id="24613" name="Заголовок 4"/>
          <p:cNvSpPr>
            <a:spLocks noGrp="1"/>
          </p:cNvSpPr>
          <p:nvPr>
            <p:ph type="title" idx="4294967295"/>
          </p:nvPr>
        </p:nvSpPr>
        <p:spPr>
          <a:xfrm>
            <a:off x="457200" y="188913"/>
            <a:ext cx="8229600" cy="576262"/>
          </a:xfrm>
        </p:spPr>
        <p:txBody>
          <a:bodyPr/>
          <a:lstStyle/>
          <a:p>
            <a:r>
              <a:rPr lang="ru-RU" sz="1800" b="1" smtClean="0">
                <a:solidFill>
                  <a:srgbClr val="000000"/>
                </a:solidFill>
              </a:rPr>
              <a:t>Сеть амбулаторных  психиатрических учреждений</a:t>
            </a:r>
            <a:endParaRPr lang="ru-RU" sz="1800" smtClean="0"/>
          </a:p>
        </p:txBody>
      </p:sp>
      <p:graphicFrame>
        <p:nvGraphicFramePr>
          <p:cNvPr id="7" name="Объект 6"/>
          <p:cNvGraphicFramePr>
            <a:graphicFrameLocks noGrp="1"/>
          </p:cNvGraphicFramePr>
          <p:nvPr>
            <p:ph idx="4294967295"/>
          </p:nvPr>
        </p:nvGraphicFramePr>
        <p:xfrm>
          <a:off x="457200" y="765175"/>
          <a:ext cx="8120244" cy="54991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4893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97130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274957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74957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graphicFrame>
        <p:nvGraphicFramePr>
          <p:cNvPr id="3" name="Object 3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98554507"/>
              </p:ext>
            </p:extLst>
          </p:nvPr>
        </p:nvGraphicFramePr>
        <p:xfrm>
          <a:off x="4987925" y="734496"/>
          <a:ext cx="3698875" cy="28199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Object 1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12705303"/>
              </p:ext>
            </p:extLst>
          </p:nvPr>
        </p:nvGraphicFramePr>
        <p:xfrm>
          <a:off x="393700" y="3565525"/>
          <a:ext cx="4043363" cy="29241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Object 3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25962115"/>
              </p:ext>
            </p:extLst>
          </p:nvPr>
        </p:nvGraphicFramePr>
        <p:xfrm>
          <a:off x="4725988" y="3565525"/>
          <a:ext cx="3895725" cy="26479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2" name="Object 3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214619134"/>
              </p:ext>
            </p:extLst>
          </p:nvPr>
        </p:nvGraphicFramePr>
        <p:xfrm>
          <a:off x="393700" y="774700"/>
          <a:ext cx="4043363" cy="27813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579187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(2100) - </a:t>
            </a:r>
            <a:r>
              <a:rPr lang="ru-RU" sz="2000" b="1" dirty="0" smtClean="0">
                <a:solidFill>
                  <a:srgbClr val="000000"/>
                </a:solidFill>
              </a:rPr>
              <a:t>Контингенты пациентов, находящихся под диспансерным наблюдением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и (2110) - </a:t>
            </a:r>
            <a:r>
              <a:rPr lang="ru-RU" sz="2000" b="1" dirty="0" smtClean="0">
                <a:solidFill>
                  <a:srgbClr val="000000"/>
                </a:solidFill>
              </a:rPr>
              <a:t>Контингенты пациентов, получающих консультативно-лечебную помощь (продолжение</a:t>
            </a:r>
            <a:r>
              <a:rPr lang="ru-RU" sz="2000" dirty="0" smtClean="0">
                <a:solidFill>
                  <a:srgbClr val="000000"/>
                </a:solidFill>
              </a:rPr>
              <a:t>)</a:t>
            </a:r>
            <a:endParaRPr lang="ru-RU" sz="2000" dirty="0" smtClean="0"/>
          </a:p>
        </p:txBody>
      </p:sp>
      <p:sp>
        <p:nvSpPr>
          <p:cNvPr id="72706" name="Объект 2"/>
          <p:cNvSpPr>
            <a:spLocks noGrp="1"/>
          </p:cNvSpPr>
          <p:nvPr>
            <p:ph idx="1"/>
          </p:nvPr>
        </p:nvSpPr>
        <p:spPr>
          <a:xfrm>
            <a:off x="457200" y="2079625"/>
            <a:ext cx="8229600" cy="4046538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Таблицы 2100 и 2110 имеют расчетные графы: 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Возраст 18 лет и старше – гр.5а=гр.5 - гр.6 - гр.7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		          – гр.10а=гр.10 - гр.11- гр.12</a:t>
            </a:r>
          </a:p>
          <a:p>
            <a:pPr marL="0" indent="0">
              <a:buFontTx/>
              <a:buNone/>
            </a:pPr>
            <a:r>
              <a:rPr lang="ru-RU" sz="1800" b="1" dirty="0" smtClean="0"/>
              <a:t>В расчетных строках и расчетных графах не должно быть минусов!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контроль – по графам:</a:t>
            </a:r>
          </a:p>
          <a:p>
            <a:pPr marL="0" indent="0"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графа 4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5;</a:t>
            </a:r>
            <a:r>
              <a:rPr lang="en-US" sz="2000" b="1" dirty="0" smtClean="0">
                <a:solidFill>
                  <a:srgbClr val="000000"/>
                </a:solidFill>
              </a:rPr>
              <a:t> </a:t>
            </a: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графа 5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6+7;</a:t>
            </a:r>
          </a:p>
          <a:p>
            <a:pPr marL="0" indent="0"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графа 8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9;</a:t>
            </a:r>
            <a:r>
              <a:rPr lang="en-US" sz="2000" b="1" dirty="0" smtClean="0">
                <a:solidFill>
                  <a:srgbClr val="000000"/>
                </a:solidFill>
              </a:rPr>
              <a:t> </a:t>
            </a: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графа 10 </a:t>
            </a:r>
            <a:r>
              <a:rPr lang="en-US" sz="2000" b="1" dirty="0" smtClean="0">
                <a:solidFill>
                  <a:srgbClr val="000000"/>
                </a:solidFill>
              </a:rPr>
              <a:t>&gt; </a:t>
            </a:r>
            <a:r>
              <a:rPr lang="ru-RU" sz="2000" b="1" dirty="0" smtClean="0">
                <a:solidFill>
                  <a:srgbClr val="000000"/>
                </a:solidFill>
              </a:rPr>
              <a:t>графы 11+12;</a:t>
            </a:r>
          </a:p>
          <a:p>
            <a:pPr marL="0" indent="0">
              <a:buFontTx/>
              <a:buNone/>
            </a:pPr>
            <a:endParaRPr lang="ru-RU" dirty="0" smtClean="0"/>
          </a:p>
        </p:txBody>
      </p:sp>
      <p:sp>
        <p:nvSpPr>
          <p:cNvPr id="72707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8F6C0D82-4E57-4B22-BB47-E15C72BE05BF}" type="slidenum">
              <a:rPr lang="ru-RU" smtClean="0"/>
              <a:pPr/>
              <a:t>40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Заголовок 1"/>
          <p:cNvSpPr>
            <a:spLocks noGrp="1"/>
          </p:cNvSpPr>
          <p:nvPr>
            <p:ph type="title"/>
          </p:nvPr>
        </p:nvSpPr>
        <p:spPr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(2300) - </a:t>
            </a:r>
            <a:r>
              <a:rPr lang="ru-RU" sz="2000" b="1" dirty="0" smtClean="0">
                <a:solidFill>
                  <a:srgbClr val="000000"/>
                </a:solidFill>
              </a:rPr>
              <a:t>Состав пациентов, больных психическими расстройствами, получивших медицинскую помощь в стационарных условиях</a:t>
            </a:r>
            <a:endParaRPr lang="ru-RU" sz="2000" dirty="0" smtClean="0"/>
          </a:p>
        </p:txBody>
      </p:sp>
      <p:sp>
        <p:nvSpPr>
          <p:cNvPr id="73730" name="Объект 2"/>
          <p:cNvSpPr>
            <a:spLocks noGrp="1"/>
          </p:cNvSpPr>
          <p:nvPr>
            <p:ph idx="1"/>
          </p:nvPr>
        </p:nvSpPr>
        <p:spPr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Таблица 2300 имеет расчетные строки: 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стр.3а=стр.3-стр.4-стр.5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стр.10а=стр.10-стр.11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стр.12а=стр.12-стр.13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стр.16а=стр.16-стр.17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– стр.19а=стр.19-стр.20</a:t>
            </a:r>
          </a:p>
          <a:p>
            <a:pPr marL="0" indent="0">
              <a:buFontTx/>
              <a:buNone/>
            </a:pPr>
            <a:endParaRPr lang="ru-RU" sz="20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Таблица имеет расчетные графы: 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Возраст 18 лет и старше – гр.4а=гр.4 - гр.5 - гр.6</a:t>
            </a:r>
          </a:p>
          <a:p>
            <a:pPr marL="0" indent="0"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		          – гр.12а=гр.12  -гр.13  -  гр.14</a:t>
            </a:r>
          </a:p>
          <a:p>
            <a:pPr marL="0" indent="0">
              <a:buFontTx/>
              <a:buNone/>
            </a:pPr>
            <a:r>
              <a:rPr lang="ru-RU" sz="1800" b="1" dirty="0" smtClean="0"/>
              <a:t>В расчетных строках и расчетных графах не должно быть минусов!</a:t>
            </a:r>
          </a:p>
          <a:p>
            <a:pPr marL="0" indent="0">
              <a:buFontTx/>
              <a:buNone/>
            </a:pPr>
            <a:endParaRPr lang="ru-RU" dirty="0" smtClean="0"/>
          </a:p>
        </p:txBody>
      </p:sp>
      <p:sp>
        <p:nvSpPr>
          <p:cNvPr id="73731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12CACCCD-10A5-456F-8795-B62004BCDC0E}" type="slidenum">
              <a:rPr lang="ru-RU" smtClean="0"/>
              <a:pPr/>
              <a:t>41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6835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(2300) - </a:t>
            </a:r>
            <a:r>
              <a:rPr lang="ru-RU" sz="2000" b="1" dirty="0" smtClean="0">
                <a:solidFill>
                  <a:srgbClr val="000000"/>
                </a:solidFill>
              </a:rPr>
              <a:t>Состав пациентов, больных психическими расстройствами, получивших медицинскую помощь в стационарных условиях (продолжение)</a:t>
            </a:r>
            <a:endParaRPr lang="ru-RU" sz="2000" dirty="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6505" y="1313765"/>
            <a:ext cx="8820979" cy="5040559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1600" dirty="0" smtClean="0"/>
              <a:t>    </a:t>
            </a:r>
            <a:r>
              <a:rPr lang="ru-RU" sz="1600" b="1" dirty="0" smtClean="0"/>
              <a:t>  Проверка межгодового движения всех возрастов в стационаре выполняется по всем строкам, включая расчетные: графа 12 т.2300 за прошлый год + графа 4 т. 2300 – графа 10 т. 2300 - графа 12 т. 2300</a:t>
            </a:r>
          </a:p>
          <a:p>
            <a:pPr>
              <a:buFontTx/>
              <a:buChar char="-"/>
              <a:defRPr/>
            </a:pPr>
            <a:r>
              <a:rPr lang="ru-RU" sz="1600" b="1" dirty="0" smtClean="0"/>
              <a:t>полученные результаты в таблице 2300 по сумме строк 1, 23, 26 должны быть строго равны «0». По отдельным расчетным строкам при контроле могут быть получены ненулевые значения, что свидетельствует о наличии диагностических и иных переходов.</a:t>
            </a:r>
          </a:p>
          <a:p>
            <a:pPr marL="0" indent="0">
              <a:buFontTx/>
              <a:buNone/>
              <a:defRPr/>
            </a:pPr>
            <a:r>
              <a:rPr lang="ru-RU" sz="1600" b="1" dirty="0" smtClean="0"/>
              <a:t>      Проверка межгодового движения по детям 0-14 лет и 15-17 лет проводится в   </a:t>
            </a:r>
          </a:p>
          <a:p>
            <a:pPr marL="0" indent="0">
              <a:buFontTx/>
              <a:buNone/>
              <a:defRPr/>
            </a:pPr>
            <a:r>
              <a:rPr lang="ru-RU" sz="1600" b="1" dirty="0"/>
              <a:t> </a:t>
            </a:r>
            <a:r>
              <a:rPr lang="ru-RU" sz="1600" b="1" dirty="0" smtClean="0"/>
              <a:t>     целом по сумме строк 1, 23, 26 т. 2300 и графам 6 и 8 т. 2320</a:t>
            </a:r>
          </a:p>
          <a:p>
            <a:pPr>
              <a:buFontTx/>
              <a:buChar char="-"/>
              <a:defRPr/>
            </a:pPr>
            <a:r>
              <a:rPr lang="ru-RU" sz="1600" b="1" dirty="0" smtClean="0"/>
              <a:t>Дети 0-14 лет: сумма строк 1+23+26 по графе 13 т. 2300 за прошлый год + сумма строк 1+23+26 по графе 5 т.2300 отчетного года – строка 1 графа 6 т. 2320 отчетного года = сумма строк 1, 23, 26 по графе 13 т. 2300 отчетного года;</a:t>
            </a:r>
          </a:p>
          <a:p>
            <a:pPr>
              <a:buFontTx/>
              <a:buChar char="-"/>
              <a:defRPr/>
            </a:pPr>
            <a:r>
              <a:rPr lang="ru-RU" sz="1600" b="1" dirty="0" smtClean="0"/>
              <a:t>Дети 15-17 лет: сумма строк 1, 23, 26 по графе 14 т. 2300 прошлого года + сумма строк 1, 23, 26 по графе 6 т. 2300 отчетного года – строка 1 графа 8 т. 2320 отчетного года = сумма строк 1, 23, 26 по графе 14 т. 2300 отчетного года.</a:t>
            </a:r>
          </a:p>
          <a:p>
            <a:pPr>
              <a:buFontTx/>
              <a:buChar char="-"/>
              <a:defRPr/>
            </a:pPr>
            <a:r>
              <a:rPr lang="ru-RU" sz="1600" b="1" dirty="0" smtClean="0"/>
              <a:t>Полученные результаты в т. 2300 графа 13 и 14 по сумме строк 1, 23, 26 могут быть равны «0», но могут быть и с минусом за счет возрастных переходов или с плюсом только дети 15-17 лет за счет перехода в группу взрослых</a:t>
            </a:r>
            <a:r>
              <a:rPr lang="ru-RU" sz="1600" dirty="0" smtClean="0"/>
              <a:t>.</a:t>
            </a:r>
            <a:endParaRPr lang="ru-RU" sz="1600" dirty="0"/>
          </a:p>
        </p:txBody>
      </p:sp>
      <p:sp>
        <p:nvSpPr>
          <p:cNvPr id="74755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E3A5DF9-76D0-4E74-8F46-84A2B45DE6BB}" type="slidenum">
              <a:rPr lang="ru-RU" smtClean="0"/>
              <a:pPr/>
              <a:t>42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25562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>
                <a:solidFill>
                  <a:srgbClr val="000000"/>
                </a:solidFill>
              </a:rPr>
              <a:t>Внутритабличный</a:t>
            </a:r>
            <a:r>
              <a:rPr lang="ru-RU" altLang="ru-RU" sz="2000" b="1" dirty="0" smtClean="0">
                <a:solidFill>
                  <a:srgbClr val="000000"/>
                </a:solidFill>
              </a:rPr>
              <a:t> контроль </a:t>
            </a:r>
            <a:br>
              <a:rPr lang="ru-RU" altLang="ru-RU" sz="2000" b="1" dirty="0" smtClean="0">
                <a:solidFill>
                  <a:srgbClr val="000000"/>
                </a:solidFill>
              </a:rPr>
            </a:br>
            <a:r>
              <a:rPr lang="ru-RU" altLang="ru-RU" sz="2000" b="1" dirty="0" smtClean="0">
                <a:solidFill>
                  <a:srgbClr val="000000"/>
                </a:solidFill>
              </a:rPr>
              <a:t>таблицы (2300) - </a:t>
            </a:r>
            <a:r>
              <a:rPr lang="ru-RU" sz="2000" b="1" dirty="0" smtClean="0">
                <a:solidFill>
                  <a:srgbClr val="000000"/>
                </a:solidFill>
              </a:rPr>
              <a:t>Состав пациентов, больных психическими расстройствами, получивших медицинскую помощь в стационарных условиях (продолжение)</a:t>
            </a:r>
            <a:endParaRPr lang="ru-RU" sz="2000" dirty="0" smtClean="0"/>
          </a:p>
        </p:txBody>
      </p:sp>
      <p:sp>
        <p:nvSpPr>
          <p:cNvPr id="75778" name="Объект 2"/>
          <p:cNvSpPr>
            <a:spLocks noGrp="1"/>
          </p:cNvSpPr>
          <p:nvPr>
            <p:ph sz="half" idx="1"/>
          </p:nvPr>
        </p:nvSpPr>
        <p:spPr>
          <a:xfrm>
            <a:off x="457200" y="1763713"/>
            <a:ext cx="4038600" cy="3556000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r>
              <a:rPr lang="ru-RU" sz="1800" b="1" dirty="0" smtClean="0">
                <a:solidFill>
                  <a:srgbClr val="000000"/>
                </a:solidFill>
              </a:rPr>
              <a:t>Контроль – по строкам:</a:t>
            </a:r>
          </a:p>
          <a:p>
            <a:pPr marL="0" indent="0">
              <a:buFontTx/>
              <a:buAutoNum type="arabicPeriod"/>
            </a:pPr>
            <a:r>
              <a:rPr lang="ru-RU" sz="1800" b="1" dirty="0" smtClean="0">
                <a:solidFill>
                  <a:srgbClr val="000000"/>
                </a:solidFill>
              </a:rPr>
              <a:t> строка 1 =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r>
              <a:rPr lang="ru-RU" sz="1800" b="1" dirty="0" smtClean="0">
                <a:solidFill>
                  <a:srgbClr val="000000"/>
                </a:solidFill>
              </a:rPr>
              <a:t>строки 2+14+23;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endParaRPr lang="ru-RU" sz="18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1800" b="1" dirty="0" smtClean="0">
                <a:solidFill>
                  <a:srgbClr val="000000"/>
                </a:solidFill>
              </a:rPr>
              <a:t> строка 2 =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r>
              <a:rPr lang="ru-RU" sz="1800" b="1" dirty="0" smtClean="0">
                <a:solidFill>
                  <a:srgbClr val="000000"/>
                </a:solidFill>
              </a:rPr>
              <a:t>строки 3+6+7+8+9+10+12;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endParaRPr lang="ru-RU" sz="18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1800" b="1" dirty="0" smtClean="0">
                <a:solidFill>
                  <a:srgbClr val="000000"/>
                </a:solidFill>
              </a:rPr>
              <a:t> строка 14 =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r>
              <a:rPr lang="ru-RU" sz="1800" b="1" dirty="0" smtClean="0">
                <a:solidFill>
                  <a:srgbClr val="000000"/>
                </a:solidFill>
              </a:rPr>
              <a:t>строки 15+16+18+19+21;</a:t>
            </a:r>
            <a:r>
              <a:rPr lang="en-US" sz="1800" b="1" dirty="0" smtClean="0">
                <a:solidFill>
                  <a:srgbClr val="000000"/>
                </a:solidFill>
              </a:rPr>
              <a:t> </a:t>
            </a:r>
            <a:endParaRPr lang="ru-RU" sz="1800" b="1" dirty="0" smtClean="0">
              <a:solidFill>
                <a:srgbClr val="000000"/>
              </a:solidFill>
            </a:endParaRPr>
          </a:p>
          <a:p>
            <a:pPr marL="0" indent="0">
              <a:buFontTx/>
              <a:buAutoNum type="arabicPeriod"/>
            </a:pPr>
            <a:r>
              <a:rPr lang="ru-RU" sz="1800" b="1" dirty="0" smtClean="0">
                <a:solidFill>
                  <a:srgbClr val="000000"/>
                </a:solidFill>
              </a:rPr>
              <a:t> строка 23 </a:t>
            </a:r>
            <a:r>
              <a:rPr lang="en-US" sz="1800" b="1" dirty="0" smtClean="0">
                <a:solidFill>
                  <a:srgbClr val="000000"/>
                </a:solidFill>
              </a:rPr>
              <a:t>&gt; </a:t>
            </a:r>
            <a:r>
              <a:rPr lang="ru-RU" sz="1800" b="1" dirty="0" smtClean="0">
                <a:solidFill>
                  <a:srgbClr val="000000"/>
                </a:solidFill>
              </a:rPr>
              <a:t>строки 24+25</a:t>
            </a:r>
          </a:p>
          <a:p>
            <a:pPr marL="0" indent="0">
              <a:buFontTx/>
              <a:buNone/>
            </a:pPr>
            <a:r>
              <a:rPr lang="ru-RU" sz="1800" b="1" dirty="0" smtClean="0">
                <a:solidFill>
                  <a:srgbClr val="000000"/>
                </a:solidFill>
              </a:rPr>
              <a:t>Для 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межтабличного контроля нужна </a:t>
            </a:r>
            <a:r>
              <a:rPr lang="ru-RU" sz="1800" b="1" dirty="0" smtClean="0">
                <a:solidFill>
                  <a:srgbClr val="000000"/>
                </a:solidFill>
              </a:rPr>
              <a:t>стр.1а=стр.1+стр.23+стр.26 всего</a:t>
            </a:r>
          </a:p>
          <a:p>
            <a:pPr marL="0" indent="0">
              <a:buFontTx/>
              <a:buNone/>
            </a:pPr>
            <a:endParaRPr lang="ru-RU" dirty="0" smtClean="0"/>
          </a:p>
        </p:txBody>
      </p:sp>
      <p:sp>
        <p:nvSpPr>
          <p:cNvPr id="5" name="Объект 4"/>
          <p:cNvSpPr>
            <a:spLocks noGrp="1"/>
          </p:cNvSpPr>
          <p:nvPr>
            <p:ph sz="half" idx="2"/>
          </p:nvPr>
        </p:nvSpPr>
        <p:spPr>
          <a:xfrm>
            <a:off x="4648200" y="1854200"/>
            <a:ext cx="4038600" cy="3240088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1800" b="1" dirty="0" smtClean="0"/>
              <a:t>Контроль - по графам: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 smtClean="0"/>
              <a:t>графа 4 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графа 5+6;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 smtClean="0"/>
              <a:t>графа 4  </a:t>
            </a:r>
            <a:r>
              <a:rPr lang="en-US" sz="1800" b="1" dirty="0" smtClean="0"/>
              <a:t>&gt; </a:t>
            </a:r>
            <a:r>
              <a:rPr lang="ru-RU" sz="1800" b="1" dirty="0" smtClean="0"/>
              <a:t>графа 7;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 smtClean="0"/>
              <a:t>графа 4 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графа 8;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/>
              <a:t>г</a:t>
            </a:r>
            <a:r>
              <a:rPr lang="ru-RU" sz="1800" b="1" dirty="0" smtClean="0"/>
              <a:t>рафа 7 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графа 9;</a:t>
            </a:r>
          </a:p>
          <a:p>
            <a:pPr>
              <a:buFontTx/>
              <a:buAutoNum type="arabicPeriod"/>
              <a:defRPr/>
            </a:pPr>
            <a:r>
              <a:rPr lang="ru-RU" sz="1800" b="1" dirty="0" smtClean="0"/>
              <a:t>графа 12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графа 1</a:t>
            </a:r>
            <a:r>
              <a:rPr lang="en-US" sz="1800" b="1" dirty="0" smtClean="0"/>
              <a:t>3</a:t>
            </a:r>
            <a:r>
              <a:rPr lang="ru-RU" sz="1800" b="1" dirty="0" smtClean="0"/>
              <a:t>+1</a:t>
            </a:r>
            <a:r>
              <a:rPr lang="en-US" sz="1800" b="1" dirty="0" smtClean="0"/>
              <a:t>4</a:t>
            </a:r>
            <a:r>
              <a:rPr lang="ru-RU" sz="1800" b="1" dirty="0" smtClean="0"/>
              <a:t>.   </a:t>
            </a:r>
            <a:endParaRPr lang="ru-RU" sz="1800" b="1" dirty="0"/>
          </a:p>
        </p:txBody>
      </p:sp>
      <p:sp>
        <p:nvSpPr>
          <p:cNvPr id="75780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13B39B87-9138-4919-9C11-0671A9E3ECD2}" type="slidenum">
              <a:rPr lang="ru-RU" smtClean="0"/>
              <a:pPr/>
              <a:t>43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000" b="1" dirty="0" smtClean="0"/>
              <a:t>Дополнительно к приему ф.№36</a:t>
            </a:r>
            <a:endParaRPr lang="en-US" sz="2000" b="1" dirty="0" smtClean="0"/>
          </a:p>
        </p:txBody>
      </p:sp>
      <p:sp>
        <p:nvSpPr>
          <p:cNvPr id="76802" name="Объект 3"/>
          <p:cNvSpPr>
            <a:spLocks noGrp="1"/>
          </p:cNvSpPr>
          <p:nvPr>
            <p:ph sz="half" idx="2"/>
          </p:nvPr>
        </p:nvSpPr>
        <p:spPr>
          <a:xfrm>
            <a:off x="792163" y="1493838"/>
            <a:ext cx="7894637" cy="4632325"/>
          </a:xfrm>
        </p:spPr>
        <p:txBody>
          <a:bodyPr/>
          <a:lstStyle/>
          <a:p>
            <a:pPr algn="just"/>
            <a:r>
              <a:rPr lang="ru-RU" sz="2000" b="1" dirty="0" smtClean="0"/>
              <a:t>Большая просьба – заполнять тт.  2400, 2600, 2900</a:t>
            </a:r>
            <a:endParaRPr lang="en-US" sz="2000" b="1" dirty="0" smtClean="0"/>
          </a:p>
        </p:txBody>
      </p:sp>
      <p:sp>
        <p:nvSpPr>
          <p:cNvPr id="76803" name="Номер слайда 4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19BB136B-487D-47C0-B172-D0F10E6B9AE1}" type="slidenum">
              <a:rPr lang="ru-RU" smtClean="0"/>
              <a:pPr/>
              <a:t>44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904875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Межформенный контроль – формы 10 и 36</a:t>
            </a:r>
            <a:endParaRPr lang="ru-RU" sz="2400" b="1" smtClean="0"/>
          </a:p>
        </p:txBody>
      </p:sp>
      <p:sp>
        <p:nvSpPr>
          <p:cNvPr id="7782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03350"/>
            <a:ext cx="8229600" cy="4816475"/>
          </a:xfrm>
          <a:solidFill>
            <a:schemeClr val="bg1"/>
          </a:solidFill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ru-RU" sz="2000" b="1" dirty="0" err="1" smtClean="0">
                <a:solidFill>
                  <a:srgbClr val="000000"/>
                </a:solidFill>
              </a:rPr>
              <a:t>Межформенная</a:t>
            </a:r>
            <a:r>
              <a:rPr lang="ru-RU" sz="2000" b="1" dirty="0" smtClean="0">
                <a:solidFill>
                  <a:srgbClr val="000000"/>
                </a:solidFill>
              </a:rPr>
              <a:t> проверка:</a:t>
            </a:r>
          </a:p>
          <a:p>
            <a:pPr>
              <a:buFontTx/>
              <a:buAutoNum type="arabicPeriod"/>
            </a:pPr>
            <a:r>
              <a:rPr lang="ru-RU" sz="2000" b="1" dirty="0" smtClean="0">
                <a:solidFill>
                  <a:srgbClr val="000000"/>
                </a:solidFill>
              </a:rPr>
              <a:t>Число состоящих под наблюдением на конец года (гр. 10) и снятых с наблюдения (гр. 8) тт.2100 и 2110 ф. 36 больше числа зарегистрированных всего т. 2000 ф.10. </a:t>
            </a:r>
          </a:p>
          <a:p>
            <a:pPr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            Допускается равенство по отдельным нозологическим  позициям на врачебном участке! при условии, что все снятые,  включая умерших, осмотрены врачом в течение  </a:t>
            </a:r>
          </a:p>
          <a:p>
            <a:pPr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     отчетного года.</a:t>
            </a:r>
          </a:p>
          <a:p>
            <a:pPr>
              <a:buFontTx/>
              <a:buNone/>
            </a:pPr>
            <a:r>
              <a:rPr lang="ru-RU" sz="2000" b="1" dirty="0" smtClean="0">
                <a:solidFill>
                  <a:srgbClr val="000000"/>
                </a:solidFill>
              </a:rPr>
              <a:t>     Проверка осуществляется путем сравнения граф 8 + 10 тт.2100 и 2110 ф.36 с графой 4 т.2000 ф.10: строка 1 со строкой 1, строка 2 со строкой 2, строка 3 с суммой строк 7+8+9, строка 4 со строкой 12, строка 5 со строкой 15, строка 6 со строкой 22, строка 7 со строкой 24.</a:t>
            </a:r>
            <a:endParaRPr lang="ru-RU" sz="2000" dirty="0" smtClean="0">
              <a:solidFill>
                <a:srgbClr val="000000"/>
              </a:solidFill>
            </a:endParaRPr>
          </a:p>
        </p:txBody>
      </p:sp>
      <p:sp>
        <p:nvSpPr>
          <p:cNvPr id="77827" name="Номер слайда 1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dirty="0" smtClean="0"/>
              <a:t>46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9325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Межформенный контроль – формы 10 и 36 (продолжение)</a:t>
            </a:r>
            <a:endParaRPr lang="ru-RU" sz="2400" smtClean="0"/>
          </a:p>
        </p:txBody>
      </p:sp>
      <p:sp>
        <p:nvSpPr>
          <p:cNvPr id="78850" name="Объект 2"/>
          <p:cNvSpPr>
            <a:spLocks noGrp="1"/>
          </p:cNvSpPr>
          <p:nvPr>
            <p:ph idx="1"/>
          </p:nvPr>
        </p:nvSpPr>
        <p:spPr>
          <a:xfrm>
            <a:off x="457200" y="1403350"/>
            <a:ext cx="8229600" cy="4860925"/>
          </a:xfrm>
          <a:solidFill>
            <a:schemeClr val="bg1"/>
          </a:solidFill>
        </p:spPr>
        <p:txBody>
          <a:bodyPr/>
          <a:lstStyle/>
          <a:p>
            <a:pPr marL="0" indent="0">
              <a:buFontTx/>
              <a:buNone/>
            </a:pPr>
            <a:r>
              <a:rPr lang="ru-RU" sz="2000" b="1" dirty="0" smtClean="0"/>
              <a:t>2.   Число зарегистрированных в графе 4 т. 2000 ф. 10 </a:t>
            </a:r>
            <a:r>
              <a:rPr lang="en-US" sz="2000" b="1" dirty="0" smtClean="0"/>
              <a:t>&gt; </a:t>
            </a:r>
            <a:r>
              <a:rPr lang="ru-RU" sz="2000" b="1" dirty="0" smtClean="0"/>
              <a:t>числа    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состоящих под диспансерным наблюдением и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получающих консультативно- лечебную помощь (КЛП) на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конец года в графе 10 тт. 2100 и 2110 ф. 36. Допускается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равенство на отдельном врачебном участке в АПУ при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условии, что ни один человек не снят в течение года с </a:t>
            </a:r>
          </a:p>
          <a:p>
            <a:pPr marL="0" indent="0">
              <a:buFontTx/>
              <a:buNone/>
            </a:pPr>
            <a:r>
              <a:rPr lang="ru-RU" sz="2000" b="1" dirty="0" smtClean="0"/>
              <a:t>      диспансерного учета и не прекратил обращаться за КЛП. </a:t>
            </a:r>
          </a:p>
          <a:p>
            <a:pPr marL="0" indent="0">
              <a:buFontTx/>
              <a:buNone/>
            </a:pPr>
            <a:endParaRPr lang="ru-RU" sz="2000" dirty="0" smtClean="0"/>
          </a:p>
          <a:p>
            <a:pPr marL="0" indent="0">
              <a:lnSpc>
                <a:spcPct val="90000"/>
              </a:lnSpc>
              <a:buFontTx/>
              <a:buNone/>
            </a:pPr>
            <a:r>
              <a:rPr lang="ru-RU" sz="2000" b="1" dirty="0" smtClean="0"/>
              <a:t>Проверка осуществляется путем сравнения графы 10 тт. 2100 и 2110 ф.36 с графой 4 т.2000 ф.10: строка 1 со строкой 1, строка 2 со строкой 2, строка 3 с суммой строк 7+8+9, строка 4 со строкой 12, строка 5 со строкой 15, строка 6 со строкой 22, строка 7 со строкой 24.</a:t>
            </a:r>
            <a:endParaRPr lang="ru-RU" sz="2000" dirty="0" smtClean="0"/>
          </a:p>
          <a:p>
            <a:pPr marL="0" indent="0">
              <a:buFontTx/>
              <a:buNone/>
            </a:pPr>
            <a:endParaRPr lang="ru-RU" sz="2000" b="1" dirty="0" smtClean="0"/>
          </a:p>
        </p:txBody>
      </p:sp>
      <p:sp>
        <p:nvSpPr>
          <p:cNvPr id="78851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D3784E1-307A-4098-A054-A4E30703B517}" type="slidenum">
              <a:rPr lang="ru-RU" smtClean="0"/>
              <a:pPr/>
              <a:t>46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Заголовок 1"/>
          <p:cNvSpPr>
            <a:spLocks noGrp="1"/>
          </p:cNvSpPr>
          <p:nvPr>
            <p:ph type="title"/>
          </p:nvPr>
        </p:nvSpPr>
        <p:spPr>
          <a:xfrm>
            <a:off x="476250" y="323850"/>
            <a:ext cx="8229600" cy="114300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400" b="1" smtClean="0"/>
              <a:t>Межформенный контроль – формы 10 и 36 (продолжение)</a:t>
            </a:r>
            <a:endParaRPr lang="ru-RU" sz="24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bg1"/>
          </a:solidFill>
        </p:spPr>
        <p:txBody>
          <a:bodyPr/>
          <a:lstStyle/>
          <a:p>
            <a:pPr marL="457200" indent="-457200">
              <a:buFontTx/>
              <a:buAutoNum type="arabicPeriod" startAt="3"/>
              <a:defRPr/>
            </a:pPr>
            <a:r>
              <a:rPr lang="ru-RU" sz="2000" b="1" dirty="0">
                <a:solidFill>
                  <a:srgbClr val="000000"/>
                </a:solidFill>
              </a:rPr>
              <a:t>Число зарегистрированных детей 0-14 лет включительно в ф. 10 </a:t>
            </a:r>
            <a:r>
              <a:rPr lang="ru-RU" sz="2000" b="1" dirty="0" smtClean="0">
                <a:solidFill>
                  <a:srgbClr val="000000"/>
                </a:solidFill>
              </a:rPr>
              <a:t>(т.2000</a:t>
            </a:r>
            <a:r>
              <a:rPr lang="ru-RU" sz="2000" b="1" dirty="0">
                <a:solidFill>
                  <a:srgbClr val="000000"/>
                </a:solidFill>
              </a:rPr>
              <a:t>, графа 6) больше числа детей на конец года в ф. 36 (тт.2100, 2110, графы 11) по указанным в п. 1 позициям (строкам). </a:t>
            </a:r>
          </a:p>
          <a:p>
            <a:pPr marL="0" indent="0">
              <a:buFontTx/>
              <a:buNone/>
              <a:defRPr/>
            </a:pPr>
            <a:r>
              <a:rPr lang="ru-RU" sz="2000" b="1" dirty="0">
                <a:solidFill>
                  <a:srgbClr val="000000"/>
                </a:solidFill>
              </a:rPr>
              <a:t>       Равенство может наблюдаться на отдельном врачебном </a:t>
            </a:r>
          </a:p>
          <a:p>
            <a:pPr marL="0" indent="0">
              <a:buFontTx/>
              <a:buNone/>
              <a:defRPr/>
            </a:pPr>
            <a:r>
              <a:rPr lang="ru-RU" sz="2000" b="1" dirty="0">
                <a:solidFill>
                  <a:srgbClr val="000000"/>
                </a:solidFill>
              </a:rPr>
              <a:t>       участке в АПУ при условии отсутствия снятых с </a:t>
            </a:r>
          </a:p>
          <a:p>
            <a:pPr marL="0" indent="0">
              <a:buFontTx/>
              <a:buNone/>
              <a:defRPr/>
            </a:pPr>
            <a:r>
              <a:rPr lang="ru-RU" sz="2000" b="1" dirty="0">
                <a:solidFill>
                  <a:srgbClr val="000000"/>
                </a:solidFill>
              </a:rPr>
              <a:t>       наблюдения детей.</a:t>
            </a:r>
          </a:p>
          <a:p>
            <a:pPr marL="457200" indent="-457200">
              <a:buFontTx/>
              <a:buAutoNum type="arabicPeriod" startAt="4"/>
              <a:defRPr/>
            </a:pPr>
            <a:r>
              <a:rPr lang="ru-RU" sz="2000" b="1" dirty="0">
                <a:solidFill>
                  <a:srgbClr val="000000"/>
                </a:solidFill>
              </a:rPr>
              <a:t>Аналогична п. 3 сверка зарегистрированных и оставшихся под наблюдением на конец отчетного года детей 15-17 лет (т.2000, графа 7 и тт.2100, 2110, графа </a:t>
            </a:r>
            <a:r>
              <a:rPr lang="ru-RU" sz="2000" b="1" dirty="0" smtClean="0">
                <a:solidFill>
                  <a:srgbClr val="000000"/>
                </a:solidFill>
              </a:rPr>
              <a:t>12) </a:t>
            </a:r>
            <a:r>
              <a:rPr lang="ru-RU" sz="2000" b="1" dirty="0">
                <a:solidFill>
                  <a:srgbClr val="000000"/>
                </a:solidFill>
              </a:rPr>
              <a:t>и взрослых (т.2000, ∑граф 8+9+10+11 и т.2100, 2110, графа 10 – графа 11, 12)</a:t>
            </a:r>
            <a:r>
              <a:rPr lang="ru-RU" sz="2000" dirty="0">
                <a:solidFill>
                  <a:srgbClr val="000000"/>
                </a:solidFill>
              </a:rPr>
              <a:t>.</a:t>
            </a:r>
          </a:p>
        </p:txBody>
      </p:sp>
      <p:sp>
        <p:nvSpPr>
          <p:cNvPr id="79875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5F112595-305B-4365-AB30-78CEFB2DDDCB}" type="slidenum">
              <a:rPr lang="ru-RU" smtClean="0"/>
              <a:pPr/>
              <a:t>47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7" name="Заголовок 1"/>
          <p:cNvSpPr>
            <a:spLocks noGrp="1"/>
          </p:cNvSpPr>
          <p:nvPr>
            <p:ph type="title"/>
          </p:nvPr>
        </p:nvSpPr>
        <p:spPr>
          <a:xfrm>
            <a:off x="476250" y="279400"/>
            <a:ext cx="8229600" cy="358775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smtClean="0"/>
              <a:t>Межформенный контроль – формы 10 и 36 (продолжение)</a:t>
            </a:r>
            <a:endParaRPr lang="ru-RU" sz="200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08051"/>
            <a:ext cx="7940675" cy="5311259"/>
          </a:xfrm>
          <a:solidFill>
            <a:schemeClr val="bg1"/>
          </a:solidFill>
        </p:spPr>
        <p:txBody>
          <a:bodyPr/>
          <a:lstStyle/>
          <a:p>
            <a:pPr marL="457200" indent="-457200">
              <a:buFontTx/>
              <a:buAutoNum type="arabicPeriod" startAt="5"/>
              <a:defRPr/>
            </a:pPr>
            <a:r>
              <a:rPr lang="ru-RU" sz="2000" b="1" dirty="0">
                <a:solidFill>
                  <a:srgbClr val="000000"/>
                </a:solidFill>
              </a:rPr>
              <a:t>Общее число впервые диагностированных в ф. 10 т. 3000 графа 4 </a:t>
            </a:r>
            <a:r>
              <a:rPr lang="ru-RU" sz="2000" b="1" dirty="0" smtClean="0">
                <a:solidFill>
                  <a:srgbClr val="000000"/>
                </a:solidFill>
              </a:rPr>
              <a:t>должно </a:t>
            </a:r>
            <a:r>
              <a:rPr lang="ru-RU" sz="2000" b="1" dirty="0">
                <a:solidFill>
                  <a:srgbClr val="000000"/>
                </a:solidFill>
              </a:rPr>
              <a:t>быть </a:t>
            </a:r>
            <a:r>
              <a:rPr lang="ru-RU" sz="2000" b="1" dirty="0" smtClean="0">
                <a:solidFill>
                  <a:srgbClr val="000000"/>
                </a:solidFill>
              </a:rPr>
              <a:t>равно </a:t>
            </a:r>
            <a:r>
              <a:rPr lang="ru-RU" sz="2000" b="1" dirty="0">
                <a:solidFill>
                  <a:srgbClr val="000000"/>
                </a:solidFill>
              </a:rPr>
              <a:t>числу пациентов с впервые в жизни установленным диагнозом, показанных в ф. 36 в графах 5 тт. 2100 и 2110, по всем строкам.</a:t>
            </a:r>
          </a:p>
          <a:p>
            <a:pPr marL="457200" indent="-457200">
              <a:buFontTx/>
              <a:buAutoNum type="arabicPeriod" startAt="5"/>
              <a:defRPr/>
            </a:pPr>
            <a:r>
              <a:rPr lang="ru-RU" sz="2000" b="1" dirty="0">
                <a:solidFill>
                  <a:srgbClr val="000000"/>
                </a:solidFill>
              </a:rPr>
              <a:t>Сверка числа детей 0-14 лет, детей 15-17 лет и взрослых с впервые в жизни установленным диагнозом в ф.10 и ф.36. Аналогична сверкам числа зарегистрированных пациентов.</a:t>
            </a:r>
          </a:p>
          <a:p>
            <a:pPr marL="0" indent="0">
              <a:lnSpc>
                <a:spcPct val="90000"/>
              </a:lnSpc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Проверка </a:t>
            </a:r>
            <a:r>
              <a:rPr lang="ru-RU" sz="2000" b="1" dirty="0">
                <a:solidFill>
                  <a:srgbClr val="000000"/>
                </a:solidFill>
              </a:rPr>
              <a:t>осуществляется </a:t>
            </a:r>
            <a:r>
              <a:rPr lang="ru-RU" sz="2000" b="1" dirty="0" smtClean="0">
                <a:solidFill>
                  <a:srgbClr val="000000"/>
                </a:solidFill>
              </a:rPr>
              <a:t>сравнением </a:t>
            </a:r>
            <a:r>
              <a:rPr lang="ru-RU" sz="2000" b="1" dirty="0">
                <a:solidFill>
                  <a:srgbClr val="000000"/>
                </a:solidFill>
              </a:rPr>
              <a:t>графы 5 тт. 2100 и 2110 ф.36 с графой 4 т.3000 ф.10: строка 1 со строкой 1, строка 2 со строкой 2, строка 3 с суммой строк 7+8+9, строка 4 со строкой 12, строка 5 со строкой 15, строка 6 со строкой 22, строка 7 со строкой 24</a:t>
            </a:r>
            <a:r>
              <a:rPr lang="ru-RU" sz="2000" b="1" dirty="0" smtClean="0">
                <a:solidFill>
                  <a:srgbClr val="000000"/>
                </a:solidFill>
              </a:rPr>
              <a:t>.</a:t>
            </a:r>
          </a:p>
          <a:p>
            <a:pPr marL="457200" indent="-457200">
              <a:buFontTx/>
              <a:buAutoNum type="arabicPeriod" startAt="7"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Любое </a:t>
            </a:r>
            <a:r>
              <a:rPr lang="ru-RU" sz="2000" b="1" dirty="0">
                <a:solidFill>
                  <a:srgbClr val="000000"/>
                </a:solidFill>
              </a:rPr>
              <a:t>несоответствие данных в формах №№10 и 36 по тем или иным позициям должно быть аргументировано приложением (дополнением) к отчету.</a:t>
            </a:r>
          </a:p>
          <a:p>
            <a:pPr marL="0" indent="0">
              <a:buFontTx/>
              <a:buNone/>
              <a:defRPr/>
            </a:pPr>
            <a:endParaRPr lang="ru-RU" sz="2000" dirty="0"/>
          </a:p>
        </p:txBody>
      </p:sp>
      <p:sp>
        <p:nvSpPr>
          <p:cNvPr id="80899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6B8274C2-1A75-48ED-ACC8-A4761DE62357}" type="slidenum">
              <a:rPr lang="ru-RU" smtClean="0"/>
              <a:pPr/>
              <a:t>48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1" name="Rectangle 2"/>
          <p:cNvSpPr>
            <a:spLocks noGrp="1" noChangeArrowheads="1"/>
          </p:cNvSpPr>
          <p:nvPr>
            <p:ph type="title"/>
          </p:nvPr>
        </p:nvSpPr>
        <p:spPr>
          <a:xfrm>
            <a:off x="476250" y="188913"/>
            <a:ext cx="8229600" cy="49530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/>
              <a:t>Межформенный</a:t>
            </a:r>
            <a:r>
              <a:rPr lang="ru-RU" altLang="ru-RU" sz="2000" b="1" dirty="0" smtClean="0"/>
              <a:t> контроль – фф.№10, 36 и 12</a:t>
            </a:r>
            <a:endParaRPr lang="ru-RU" sz="2000" b="1" dirty="0" smtClean="0"/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1520" y="773704"/>
            <a:ext cx="8730969" cy="5535615"/>
          </a:xfrm>
          <a:solidFill>
            <a:schemeClr val="bg1"/>
          </a:solidFill>
        </p:spPr>
        <p:txBody>
          <a:bodyPr/>
          <a:lstStyle/>
          <a:p>
            <a:pPr marL="457200" indent="-457200" algn="just">
              <a:buFontTx/>
              <a:buAutoNum type="arabicPeriod"/>
              <a:defRPr/>
            </a:pPr>
            <a:r>
              <a:rPr lang="ru-RU" altLang="ru-RU" sz="1600" b="1" dirty="0" err="1" smtClean="0"/>
              <a:t>Межформенная</a:t>
            </a:r>
            <a:r>
              <a:rPr lang="ru-RU" altLang="ru-RU" sz="1600" b="1" dirty="0" smtClean="0"/>
              <a:t> проверка </a:t>
            </a:r>
            <a:r>
              <a:rPr lang="ru-RU" altLang="ru-RU" sz="1600" b="1" dirty="0" err="1" smtClean="0"/>
              <a:t>фф</a:t>
            </a:r>
            <a:r>
              <a:rPr lang="ru-RU" altLang="ru-RU" sz="1600" b="1" dirty="0" smtClean="0"/>
              <a:t>. №10 и 36 с ф.№12 была изменена в соответствии с приказом РОССТАТ от 22.11.2019 г. №679.</a:t>
            </a:r>
            <a:endParaRPr lang="en-US" altLang="ru-RU" sz="1600" b="1" dirty="0" smtClean="0"/>
          </a:p>
          <a:p>
            <a:pPr marL="457200" indent="-457200" algn="just">
              <a:buFontTx/>
              <a:buAutoNum type="arabicPeriod"/>
              <a:defRPr/>
            </a:pPr>
            <a:r>
              <a:rPr lang="ru-RU" altLang="ru-RU" sz="1600" b="1" dirty="0" smtClean="0"/>
              <a:t>В таблицы ф.№12 1000 и 2000 были внесены строки 6.2 </a:t>
            </a:r>
            <a:r>
              <a:rPr lang="ru-RU" altLang="ru-RU" sz="1600" b="1" dirty="0"/>
              <a:t>«</a:t>
            </a:r>
            <a:r>
              <a:rPr lang="ru-RU" sz="1600" b="1" dirty="0"/>
              <a:t>детский аутизм, атипичный аутизм, синдром </a:t>
            </a:r>
            <a:r>
              <a:rPr lang="ru-RU" sz="1600" b="1" dirty="0" err="1"/>
              <a:t>Ретта</a:t>
            </a:r>
            <a:r>
              <a:rPr lang="ru-RU" sz="1600" b="1" dirty="0"/>
              <a:t>, </a:t>
            </a:r>
            <a:r>
              <a:rPr lang="ru-RU" sz="1600" b="1" dirty="0" err="1"/>
              <a:t>дезинтегративное</a:t>
            </a:r>
            <a:r>
              <a:rPr lang="ru-RU" sz="1600" b="1" dirty="0"/>
              <a:t> расстройство детского возраста» с кодами </a:t>
            </a:r>
            <a:r>
              <a:rPr lang="en-US" sz="1600" b="1" dirty="0"/>
              <a:t>F84.0-3</a:t>
            </a:r>
            <a:r>
              <a:rPr lang="ru-RU" sz="1600" b="1" dirty="0"/>
              <a:t> , в таблицу </a:t>
            </a:r>
            <a:r>
              <a:rPr lang="ru-RU" altLang="ru-RU" sz="1600" b="1" dirty="0" smtClean="0"/>
              <a:t>1500 (дети в возрасте до 3-х лет) – строки:</a:t>
            </a:r>
          </a:p>
          <a:p>
            <a:pPr marL="457200" indent="-457200" algn="just">
              <a:buFontTx/>
              <a:buAutoNum type="arabicPeriod"/>
              <a:defRPr/>
            </a:pPr>
            <a:endParaRPr lang="ru-RU" altLang="ru-RU" sz="1600" b="1" dirty="0" smtClean="0"/>
          </a:p>
          <a:p>
            <a:pPr marL="457200" indent="-457200" algn="just">
              <a:buFontTx/>
              <a:buAutoNum type="arabicPeriod"/>
              <a:defRPr/>
            </a:pPr>
            <a:endParaRPr lang="ru-RU" altLang="ru-RU" sz="1600" b="1" dirty="0"/>
          </a:p>
          <a:p>
            <a:pPr marL="457200" indent="-457200" algn="just">
              <a:buFontTx/>
              <a:buAutoNum type="arabicPeriod"/>
              <a:defRPr/>
            </a:pPr>
            <a:endParaRPr lang="ru-RU" altLang="ru-RU" sz="1600" b="1" dirty="0" smtClean="0"/>
          </a:p>
          <a:p>
            <a:pPr marL="457200" indent="-457200" algn="just">
              <a:buFontTx/>
              <a:buAutoNum type="arabicPeriod"/>
              <a:defRPr/>
            </a:pPr>
            <a:endParaRPr lang="ru-RU" altLang="ru-RU" sz="1600" b="1" dirty="0"/>
          </a:p>
          <a:p>
            <a:pPr marL="457200" indent="-457200" algn="just">
              <a:buFontTx/>
              <a:buAutoNum type="arabicPeriod"/>
              <a:defRPr/>
            </a:pPr>
            <a:r>
              <a:rPr lang="ru-RU" sz="1600" b="1" dirty="0" smtClean="0"/>
              <a:t>Диспансерное </a:t>
            </a:r>
            <a:r>
              <a:rPr lang="ru-RU" sz="1600" b="1" dirty="0"/>
              <a:t>наблюдение за пациентами с иными психическими    </a:t>
            </a:r>
          </a:p>
          <a:p>
            <a:pPr marL="0" indent="0" algn="just">
              <a:buNone/>
            </a:pPr>
            <a:r>
              <a:rPr lang="ru-RU" sz="1600" b="1" dirty="0"/>
              <a:t>   </a:t>
            </a:r>
            <a:r>
              <a:rPr lang="ru-RU" sz="1600" b="1" dirty="0" smtClean="0"/>
              <a:t>     </a:t>
            </a:r>
            <a:r>
              <a:rPr lang="ru-RU" sz="1600" b="1" dirty="0"/>
              <a:t>расстройствами и расстройствами поведения (коды в соответствии с МКБ-</a:t>
            </a:r>
          </a:p>
          <a:p>
            <a:pPr marL="0" indent="0" algn="just">
              <a:buNone/>
            </a:pPr>
            <a:r>
              <a:rPr lang="ru-RU" sz="1600" b="1" dirty="0"/>
              <a:t>    </a:t>
            </a:r>
            <a:r>
              <a:rPr lang="ru-RU" sz="1600" b="1" dirty="0" smtClean="0"/>
              <a:t>    10 </a:t>
            </a:r>
            <a:r>
              <a:rPr lang="ru-RU" sz="1600" b="1" dirty="0"/>
              <a:t>F00-F09; F20-F99) регламентируется Законом РФ от 02.07.1992 № 3185-1 </a:t>
            </a:r>
          </a:p>
          <a:p>
            <a:pPr marL="0" indent="0" algn="just">
              <a:buNone/>
            </a:pPr>
            <a:r>
              <a:rPr lang="ru-RU" sz="1600" b="1" dirty="0"/>
              <a:t>    </a:t>
            </a:r>
            <a:r>
              <a:rPr lang="ru-RU" sz="1600" b="1" dirty="0" smtClean="0"/>
              <a:t>    «</a:t>
            </a:r>
            <a:r>
              <a:rPr lang="ru-RU" sz="1600" b="1" dirty="0"/>
              <a:t>О психиатрической помощи и гарантиях прав граждан при ее оказании». </a:t>
            </a:r>
            <a:r>
              <a:rPr lang="ru-RU" sz="1600" b="1" dirty="0" smtClean="0"/>
              <a:t>    </a:t>
            </a:r>
          </a:p>
          <a:p>
            <a:pPr marL="0" indent="0" algn="just">
              <a:buNone/>
            </a:pPr>
            <a:r>
              <a:rPr lang="ru-RU" sz="1600" b="1" dirty="0"/>
              <a:t> </a:t>
            </a:r>
            <a:r>
              <a:rPr lang="ru-RU" sz="1600" b="1" dirty="0" smtClean="0"/>
              <a:t>           Взятие </a:t>
            </a:r>
            <a:r>
              <a:rPr lang="ru-RU" sz="1600" b="1" dirty="0"/>
              <a:t>и снятие с диспансерного наблюдения таких больных отражены в </a:t>
            </a:r>
          </a:p>
          <a:p>
            <a:pPr marL="0" indent="0" algn="just">
              <a:buNone/>
            </a:pPr>
            <a:r>
              <a:rPr lang="ru-RU" sz="1600" b="1" dirty="0"/>
              <a:t>    приказе Минздрава 6 РФ от 31 декабря 2002 г. № 420 «Об утверждении </a:t>
            </a:r>
            <a:r>
              <a:rPr lang="ru-RU" sz="1600" b="1" dirty="0" smtClean="0"/>
              <a:t>форм </a:t>
            </a:r>
          </a:p>
          <a:p>
            <a:pPr marL="0" indent="0" algn="just">
              <a:buNone/>
            </a:pPr>
            <a:r>
              <a:rPr lang="ru-RU" sz="1600" b="1" dirty="0"/>
              <a:t> </a:t>
            </a:r>
            <a:r>
              <a:rPr lang="ru-RU" sz="1600" b="1" dirty="0" smtClean="0"/>
              <a:t>   первичной </a:t>
            </a:r>
            <a:r>
              <a:rPr lang="ru-RU" sz="1600" b="1" dirty="0"/>
              <a:t>медицинской документации для психиатрических и </a:t>
            </a:r>
            <a:r>
              <a:rPr lang="ru-RU" sz="1600" b="1" dirty="0" smtClean="0"/>
              <a:t>наркологических </a:t>
            </a:r>
          </a:p>
          <a:p>
            <a:pPr marL="0" indent="0" algn="just">
              <a:buNone/>
            </a:pPr>
            <a:r>
              <a:rPr lang="ru-RU" sz="1600" b="1" dirty="0"/>
              <a:t> </a:t>
            </a:r>
            <a:r>
              <a:rPr lang="ru-RU" sz="1600" b="1" dirty="0" smtClean="0"/>
              <a:t>   учреждений».</a:t>
            </a:r>
            <a:endParaRPr lang="ru-RU" altLang="ru-RU" sz="1600" b="1" dirty="0"/>
          </a:p>
          <a:p>
            <a:pPr marL="0" indent="0" algn="just">
              <a:buNone/>
            </a:pPr>
            <a:endParaRPr lang="ru-RU" altLang="ru-RU" sz="1800" b="1" dirty="0" smtClean="0"/>
          </a:p>
        </p:txBody>
      </p:sp>
      <p:sp>
        <p:nvSpPr>
          <p:cNvPr id="81923" name="Номер слайда 1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73A17769-10FE-4DAA-B4CF-203E638526D3}" type="slidenum">
              <a:rPr lang="ru-RU" smtClean="0"/>
              <a:pPr/>
              <a:t>49</a:t>
            </a:fld>
            <a:endParaRPr lang="ru-RU" smtClean="0"/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5751643"/>
              </p:ext>
            </p:extLst>
          </p:nvPr>
        </p:nvGraphicFramePr>
        <p:xfrm>
          <a:off x="746575" y="2438890"/>
          <a:ext cx="8229600" cy="96026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159069"/>
                <a:gridCol w="1279839"/>
                <a:gridCol w="1790692"/>
              </a:tblGrid>
              <a:tr h="212816">
                <a:tc>
                  <a:txBody>
                    <a:bodyPr/>
                    <a:lstStyle/>
                    <a:p>
                      <a:pPr marL="8636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 smtClean="0">
                          <a:effectLst/>
                        </a:rPr>
                        <a:t>умственная </a:t>
                      </a:r>
                      <a:r>
                        <a:rPr lang="ru-RU" sz="800" dirty="0">
                          <a:effectLst/>
                        </a:rPr>
                        <a:t>отсталость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6.1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F70-</a:t>
                      </a:r>
                      <a:r>
                        <a:rPr lang="en-US" sz="800">
                          <a:effectLst/>
                        </a:rPr>
                        <a:t>F</a:t>
                      </a:r>
                      <a:r>
                        <a:rPr lang="ru-RU" sz="800">
                          <a:effectLst/>
                        </a:rPr>
                        <a:t>79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  <a:tr h="106408">
                <a:tc>
                  <a:txBody>
                    <a:bodyPr/>
                    <a:lstStyle/>
                    <a:p>
                      <a:pPr marL="8636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специфические расстройства речи и языка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6.2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F80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  <a:tr h="127690">
                <a:tc>
                  <a:txBody>
                    <a:bodyPr/>
                    <a:lstStyle/>
                    <a:p>
                      <a:pPr marL="57785"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специфические расстройства развития моторной функции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6.3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800">
                          <a:effectLst/>
                        </a:rPr>
                        <a:t>F82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  <a:tr h="114921">
                <a:tc>
                  <a:txBody>
                    <a:bodyPr/>
                    <a:lstStyle/>
                    <a:p>
                      <a:pPr marL="147955" indent="-61595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общие расстройства психологического развития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6.4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en-US" sz="800">
                          <a:effectLst/>
                        </a:rPr>
                        <a:t>F84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  <a:tr h="229841">
                <a:tc>
                  <a:txBody>
                    <a:bodyPr/>
                    <a:lstStyle/>
                    <a:p>
                      <a:pPr marL="180340"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из них:</a:t>
                      </a:r>
                      <a:endParaRPr lang="ru-RU" sz="1000">
                        <a:effectLst/>
                      </a:endParaRPr>
                    </a:p>
                    <a:p>
                      <a:pPr marL="180340">
                        <a:spcAft>
                          <a:spcPts val="0"/>
                        </a:spcAft>
                      </a:pPr>
                      <a:r>
                        <a:rPr lang="ru-RU" sz="800">
                          <a:effectLst/>
                        </a:rPr>
                        <a:t>детский аутизм, атипичный аутизм, синдром Ретта, дезинтегративное расстройство детского возраста </a:t>
                      </a:r>
                      <a:endParaRPr lang="ru-RU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 dirty="0">
                          <a:effectLst/>
                        </a:rPr>
                        <a:t>6.4.1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</a:rPr>
                        <a:t>F84.0-3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7460" marR="57460" marT="0" marB="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14" name="Заголовок 1"/>
          <p:cNvSpPr>
            <a:spLocks noGrp="1"/>
          </p:cNvSpPr>
          <p:nvPr>
            <p:ph type="title"/>
          </p:nvPr>
        </p:nvSpPr>
        <p:spPr>
          <a:xfrm>
            <a:off x="395288" y="115888"/>
            <a:ext cx="8229600" cy="567807"/>
          </a:xfrm>
          <a:solidFill>
            <a:schemeClr val="bg1"/>
          </a:solidFill>
        </p:spPr>
        <p:txBody>
          <a:bodyPr/>
          <a:lstStyle/>
          <a:p>
            <a:r>
              <a:rPr lang="ru-RU" sz="1800" b="1" smtClean="0">
                <a:solidFill>
                  <a:srgbClr val="000000"/>
                </a:solidFill>
              </a:rPr>
              <a:t>Сеть стационарных  психиатрических учреждений</a:t>
            </a:r>
            <a:endParaRPr lang="ru-RU" sz="1800" smtClean="0"/>
          </a:p>
        </p:txBody>
      </p:sp>
      <p:graphicFrame>
        <p:nvGraphicFramePr>
          <p:cNvPr id="3" name="Object 12"/>
          <p:cNvGraphicFramePr>
            <a:graphicFrameLocks noGrp="1" noChangeAspect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535619297"/>
              </p:ext>
            </p:extLst>
          </p:nvPr>
        </p:nvGraphicFramePr>
        <p:xfrm>
          <a:off x="538163" y="985838"/>
          <a:ext cx="4316412" cy="50895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Object 13"/>
          <p:cNvGraphicFramePr>
            <a:graphicFrameLocks noGrp="1" noChangeAspect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130478267"/>
              </p:ext>
            </p:extLst>
          </p:nvPr>
        </p:nvGraphicFramePr>
        <p:xfrm>
          <a:off x="4694238" y="1133475"/>
          <a:ext cx="3871912" cy="458498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A657D3A-7D7F-426F-9694-B7774BBFB68B}" type="slidenum">
              <a:rPr lang="ru-RU" smtClean="0"/>
              <a:pPr>
                <a:defRPr/>
              </a:pPr>
              <a:t>5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088739"/>
            <a:ext cx="8229600" cy="5168553"/>
          </a:xfrm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sz="1600" b="1" dirty="0" smtClean="0"/>
              <a:t>В медицинских учреждениях </a:t>
            </a:r>
            <a:r>
              <a:rPr lang="ru-RU" sz="1600" b="1" dirty="0"/>
              <a:t>существуют картотеки/базы данных о пациентах с психическими расстройствами, основанные на первичных учетных </a:t>
            </a:r>
            <a:r>
              <a:rPr lang="ru-RU" sz="1600" b="1" dirty="0" smtClean="0"/>
              <a:t>формах: </a:t>
            </a:r>
            <a:r>
              <a:rPr lang="ru-RU" sz="1600" b="1" dirty="0"/>
              <a:t>Медицинская Карта амбулаторного больного – учетная форма № 025/у-04 и карта обратившегося за психиатрической (наркологической) помощью - учетная форма № 030-1/у-02. При подготовке сведений, необходимых для заполнения отчетных форм (№№ 10, 36, 12 и другие) базы данных должны тщательно выверяться.    </a:t>
            </a:r>
          </a:p>
          <a:p>
            <a:pPr marL="0" indent="0" algn="just" eaLnBrk="1" hangingPunct="1">
              <a:buNone/>
              <a:defRPr/>
            </a:pPr>
            <a:r>
              <a:rPr lang="ru-RU" sz="1600" b="1" dirty="0"/>
              <a:t>     В первую очередь заполняются таблицы </a:t>
            </a:r>
            <a:r>
              <a:rPr lang="ru-RU" sz="1600" b="1" dirty="0" err="1"/>
              <a:t>ф.ф</a:t>
            </a:r>
            <a:r>
              <a:rPr lang="ru-RU" sz="1600" b="1" dirty="0"/>
              <a:t> №10 и 36, </a:t>
            </a:r>
            <a:r>
              <a:rPr lang="ru-RU" sz="1600" b="1" dirty="0" smtClean="0"/>
              <a:t>после </a:t>
            </a:r>
            <a:r>
              <a:rPr lang="ru-RU" sz="1600" b="1" dirty="0"/>
              <a:t>этого необходимые сведения переносятся из </a:t>
            </a:r>
            <a:r>
              <a:rPr lang="ru-RU" sz="1600" b="1" dirty="0" err="1"/>
              <a:t>ф.ф</a:t>
            </a:r>
            <a:r>
              <a:rPr lang="ru-RU" sz="1600" b="1" dirty="0"/>
              <a:t>. №10 и 36 в ф.№12. Недостающие данные берутся из учетных форм</a:t>
            </a:r>
            <a:r>
              <a:rPr lang="ru-RU" sz="1600" b="1" dirty="0" smtClean="0"/>
              <a:t>. </a:t>
            </a:r>
          </a:p>
          <a:p>
            <a:pPr marL="0" indent="0" algn="just" eaLnBrk="1" hangingPunct="1">
              <a:buNone/>
              <a:defRPr/>
            </a:pPr>
            <a:endParaRPr lang="ru-RU" sz="1600" b="1" dirty="0" smtClean="0"/>
          </a:p>
          <a:p>
            <a:pPr marL="0" indent="0" algn="just" eaLnBrk="1" hangingPunct="1">
              <a:buFontTx/>
              <a:buNone/>
              <a:defRPr/>
            </a:pPr>
            <a:endParaRPr lang="en-US" sz="1600" dirty="0"/>
          </a:p>
          <a:p>
            <a:endParaRPr lang="en-US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CC5ACC5-97E3-4173-B91C-AE2F3F2539C1}" type="slidenum">
              <a:rPr lang="ru-RU" smtClean="0"/>
              <a:pPr>
                <a:defRPr/>
              </a:pPr>
              <a:t>50</a:t>
            </a:fld>
            <a:endParaRPr lang="ru-RU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319047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/>
              <a:t>Межформенный</a:t>
            </a:r>
            <a:r>
              <a:rPr lang="ru-RU" altLang="ru-RU" sz="2000" b="1" dirty="0" smtClean="0"/>
              <a:t> контроль – фф.№10, 36 и 12 (продолжение)</a:t>
            </a:r>
            <a:endParaRPr lang="ru-RU" sz="2000" b="1" dirty="0" smtClean="0"/>
          </a:p>
        </p:txBody>
      </p:sp>
    </p:spTree>
    <p:extLst>
      <p:ext uri="{BB962C8B-B14F-4D97-AF65-F5344CB8AC3E}">
        <p14:creationId xmlns:p14="http://schemas.microsoft.com/office/powerpoint/2010/main" val="20176175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042988"/>
            <a:ext cx="8229600" cy="5083175"/>
          </a:xfrm>
        </p:spPr>
        <p:txBody>
          <a:bodyPr/>
          <a:lstStyle/>
          <a:p>
            <a:pPr marL="0" indent="0">
              <a:buFontTx/>
              <a:buNone/>
              <a:defRPr/>
            </a:pPr>
            <a:r>
              <a:rPr lang="ru-RU" sz="2000" b="1" dirty="0" smtClean="0"/>
              <a:t>     По </a:t>
            </a:r>
            <a:r>
              <a:rPr lang="ru-RU" sz="2000" b="1" dirty="0"/>
              <a:t>зарегистрированным заболеваниям: </a:t>
            </a:r>
          </a:p>
          <a:p>
            <a:pPr>
              <a:defRPr/>
            </a:pPr>
            <a:r>
              <a:rPr lang="ru-RU" sz="1800" b="1" dirty="0"/>
              <a:t>Стр. </a:t>
            </a:r>
            <a:r>
              <a:rPr lang="ru-RU" sz="1800" b="1" dirty="0" smtClean="0"/>
              <a:t>1 </a:t>
            </a:r>
            <a:r>
              <a:rPr lang="ru-RU" sz="1800" b="1" dirty="0"/>
              <a:t>гр. 4 табл. </a:t>
            </a:r>
            <a:r>
              <a:rPr lang="ru-RU" sz="1800" b="1" dirty="0" smtClean="0"/>
              <a:t>2000 (всего) </a:t>
            </a:r>
            <a:r>
              <a:rPr lang="ru-RU" sz="1800" b="1" dirty="0"/>
              <a:t>ф. № 10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сумм</a:t>
            </a:r>
            <a:r>
              <a:rPr lang="ru-RU" sz="1800" b="1" dirty="0"/>
              <a:t>ы</a:t>
            </a:r>
            <a:r>
              <a:rPr lang="ru-RU" sz="1800" b="1" dirty="0" smtClean="0"/>
              <a:t> расчетных строк (6.0-6.1) </a:t>
            </a:r>
            <a:r>
              <a:rPr lang="ru-RU" sz="1800" b="1" dirty="0"/>
              <a:t>по гр. 4 таблиц 1000, 2000, 3000 ф. № 12 </a:t>
            </a:r>
          </a:p>
          <a:p>
            <a:pPr>
              <a:defRPr/>
            </a:pPr>
            <a:r>
              <a:rPr lang="ru-RU" sz="1800" b="1" dirty="0"/>
              <a:t>Стр. </a:t>
            </a:r>
            <a:r>
              <a:rPr lang="ru-RU" sz="1800" b="1" dirty="0" smtClean="0"/>
              <a:t>1 </a:t>
            </a:r>
            <a:r>
              <a:rPr lang="ru-RU" sz="1800" b="1" dirty="0"/>
              <a:t>гр. 6 табл. 2000 </a:t>
            </a:r>
            <a:r>
              <a:rPr lang="ru-RU" sz="1800" b="1" dirty="0" smtClean="0"/>
              <a:t>(дети 0-14 лет) ф</a:t>
            </a:r>
            <a:r>
              <a:rPr lang="ru-RU" sz="1800" b="1" dirty="0"/>
              <a:t>. № 10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 </a:t>
            </a:r>
            <a:r>
              <a:rPr lang="ru-RU" sz="1800" b="1" dirty="0"/>
              <a:t>строка (6.0-6.1) по гр.4 табл. 1000 ф. № 12 </a:t>
            </a:r>
          </a:p>
          <a:p>
            <a:pPr>
              <a:defRPr/>
            </a:pPr>
            <a:r>
              <a:rPr lang="ru-RU" sz="1800" b="1" dirty="0"/>
              <a:t>Стр. 26 гр. 7 табл. 2000 </a:t>
            </a:r>
            <a:r>
              <a:rPr lang="ru-RU" sz="1800" b="1" dirty="0" smtClean="0"/>
              <a:t>(дети 15-17 лет) ф</a:t>
            </a:r>
            <a:r>
              <a:rPr lang="ru-RU" sz="1800" b="1" dirty="0"/>
              <a:t>. № 10 = строка (6.0-6.1) по гр.4 табл. 2000 ф. № 12 </a:t>
            </a:r>
          </a:p>
          <a:p>
            <a:pPr marL="0" indent="0">
              <a:buFontTx/>
              <a:buNone/>
              <a:defRPr/>
            </a:pPr>
            <a:r>
              <a:rPr lang="ru-RU" sz="2000" b="1" dirty="0" smtClean="0"/>
              <a:t>     </a:t>
            </a:r>
          </a:p>
          <a:p>
            <a:pPr marL="0" indent="0">
              <a:buFontTx/>
              <a:buNone/>
              <a:defRPr/>
            </a:pPr>
            <a:r>
              <a:rPr lang="ru-RU" sz="2000" b="1" dirty="0"/>
              <a:t> </a:t>
            </a:r>
            <a:r>
              <a:rPr lang="ru-RU" sz="2000" b="1" dirty="0" smtClean="0"/>
              <a:t>    По </a:t>
            </a:r>
            <a:r>
              <a:rPr lang="ru-RU" sz="2000" b="1" dirty="0"/>
              <a:t>заболеваниям, установленным впервые в жизни: </a:t>
            </a:r>
          </a:p>
          <a:p>
            <a:pPr>
              <a:defRPr/>
            </a:pPr>
            <a:r>
              <a:rPr lang="ru-RU" sz="1800" b="1" dirty="0"/>
              <a:t>Стр.26 гр.4 табл. 3000 </a:t>
            </a:r>
            <a:r>
              <a:rPr lang="ru-RU" sz="1800" b="1" dirty="0" smtClean="0"/>
              <a:t>(всего) ф</a:t>
            </a:r>
            <a:r>
              <a:rPr lang="ru-RU" sz="1800" b="1" dirty="0"/>
              <a:t>. № 10 = сумме расчетных строк (6.0-6.1) по гр.9 таблиц 1000, 2000, 3000 ф. № 12 </a:t>
            </a:r>
          </a:p>
          <a:p>
            <a:pPr>
              <a:defRPr/>
            </a:pPr>
            <a:r>
              <a:rPr lang="ru-RU" sz="1800" b="1" dirty="0"/>
              <a:t>Стр.26 гр.6 табл. 3000 </a:t>
            </a:r>
            <a:r>
              <a:rPr lang="ru-RU" sz="1800" b="1" dirty="0" smtClean="0"/>
              <a:t>(дети 0-14 лет) ф</a:t>
            </a:r>
            <a:r>
              <a:rPr lang="ru-RU" sz="1800" b="1" dirty="0"/>
              <a:t>. № 10 = строка (6.0-6.1) по гр.9 табл. 1000 ф. № 12 </a:t>
            </a:r>
          </a:p>
          <a:p>
            <a:pPr>
              <a:defRPr/>
            </a:pPr>
            <a:r>
              <a:rPr lang="ru-RU" sz="1800" b="1" dirty="0"/>
              <a:t>Стр. 26 гр. 7 табл. 3000 </a:t>
            </a:r>
            <a:r>
              <a:rPr lang="ru-RU" sz="1800" b="1" dirty="0" smtClean="0"/>
              <a:t>(дети 15-17 лет) ф</a:t>
            </a:r>
            <a:r>
              <a:rPr lang="ru-RU" sz="1800" b="1" dirty="0"/>
              <a:t>. № 10 = строка (6.0-6.1) по гр.9 табл. 2000 ф. № 12 </a:t>
            </a:r>
            <a:endParaRPr lang="en-US" sz="1800" b="1" dirty="0"/>
          </a:p>
        </p:txBody>
      </p:sp>
      <p:sp>
        <p:nvSpPr>
          <p:cNvPr id="84994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B454061E-C9FC-47A5-B157-B9FCF109667B}" type="slidenum">
              <a:rPr lang="ru-RU" smtClean="0"/>
              <a:pPr/>
              <a:t>51</a:t>
            </a:fld>
            <a:endParaRPr lang="ru-RU" dirty="0" smtClean="0"/>
          </a:p>
        </p:txBody>
      </p:sp>
      <p:sp>
        <p:nvSpPr>
          <p:cNvPr id="8499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11138"/>
            <a:ext cx="8229600" cy="590550"/>
          </a:xfrm>
          <a:solidFill>
            <a:schemeClr val="bg1"/>
          </a:solidFill>
        </p:spPr>
        <p:txBody>
          <a:bodyPr/>
          <a:lstStyle/>
          <a:p>
            <a:r>
              <a:rPr lang="ru-RU" altLang="ru-RU" sz="2000" b="1" dirty="0" err="1" smtClean="0"/>
              <a:t>Межформенный</a:t>
            </a:r>
            <a:r>
              <a:rPr lang="ru-RU" altLang="ru-RU" sz="2000" b="1" dirty="0" smtClean="0"/>
              <a:t> контроль – формы 10 и 12 (продолжение) </a:t>
            </a:r>
            <a:endParaRPr lang="ru-RU" sz="2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1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dirty="0" smtClean="0"/>
              <a:t>55</a:t>
            </a:r>
          </a:p>
          <a:p>
            <a:endParaRPr lang="ru-RU" dirty="0" smtClean="0"/>
          </a:p>
        </p:txBody>
      </p:sp>
      <p:sp>
        <p:nvSpPr>
          <p:cNvPr id="5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eaLnBrk="1" hangingPunct="1">
              <a:buNone/>
              <a:defRPr/>
            </a:pPr>
            <a:r>
              <a:rPr lang="ru-RU" sz="1800" b="1" dirty="0" smtClean="0">
                <a:solidFill>
                  <a:srgbClr val="000000"/>
                </a:solidFill>
              </a:rPr>
              <a:t>- Число </a:t>
            </a:r>
            <a:r>
              <a:rPr lang="ru-RU" sz="1800" b="1" dirty="0">
                <a:solidFill>
                  <a:srgbClr val="000000"/>
                </a:solidFill>
              </a:rPr>
              <a:t>зарегистрированных взрослых в ф. 10 т. 2000 строка </a:t>
            </a:r>
            <a:r>
              <a:rPr lang="en-US" sz="1800" b="1" dirty="0" smtClean="0">
                <a:solidFill>
                  <a:srgbClr val="000000"/>
                </a:solidFill>
              </a:rPr>
              <a:t>1</a:t>
            </a:r>
            <a:r>
              <a:rPr lang="ru-RU" sz="1800" b="1" dirty="0" smtClean="0">
                <a:solidFill>
                  <a:srgbClr val="000000"/>
                </a:solidFill>
              </a:rPr>
              <a:t> </a:t>
            </a:r>
            <a:r>
              <a:rPr lang="ru-RU" sz="1800" b="1" dirty="0">
                <a:solidFill>
                  <a:srgbClr val="000000"/>
                </a:solidFill>
              </a:rPr>
              <a:t>графа 4 – графа 6 – графа 7 </a:t>
            </a:r>
            <a:r>
              <a:rPr lang="ru-RU" altLang="ru-RU" sz="1800" b="1" dirty="0">
                <a:solidFill>
                  <a:srgbClr val="000000"/>
                </a:solidFill>
              </a:rPr>
              <a:t>должно быть 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больше или </a:t>
            </a:r>
            <a:r>
              <a:rPr lang="ru-RU" sz="1800" b="1" dirty="0">
                <a:solidFill>
                  <a:srgbClr val="000000"/>
                </a:solidFill>
              </a:rPr>
              <a:t>равно </a:t>
            </a:r>
            <a:r>
              <a:rPr lang="ru-RU" altLang="ru-RU" sz="1800" b="1" dirty="0" smtClean="0">
                <a:solidFill>
                  <a:srgbClr val="000000"/>
                </a:solidFill>
              </a:rPr>
              <a:t>числу</a:t>
            </a:r>
            <a:r>
              <a:rPr lang="ru-RU" sz="1800" b="1" dirty="0" smtClean="0">
                <a:solidFill>
                  <a:srgbClr val="000000"/>
                </a:solidFill>
              </a:rPr>
              <a:t> </a:t>
            </a:r>
            <a:r>
              <a:rPr lang="ru-RU" sz="1800" b="1" dirty="0">
                <a:solidFill>
                  <a:srgbClr val="000000"/>
                </a:solidFill>
              </a:rPr>
              <a:t>зарегистрированных взрослых в ф.12 т.3000 строка </a:t>
            </a:r>
            <a:r>
              <a:rPr lang="ru-RU" sz="1800" b="1" dirty="0" smtClean="0">
                <a:solidFill>
                  <a:srgbClr val="000000"/>
                </a:solidFill>
              </a:rPr>
              <a:t>(6.0-6.1) </a:t>
            </a:r>
            <a:r>
              <a:rPr lang="ru-RU" sz="1800" b="1" dirty="0">
                <a:solidFill>
                  <a:srgbClr val="000000"/>
                </a:solidFill>
              </a:rPr>
              <a:t>гр.4.</a:t>
            </a:r>
          </a:p>
          <a:p>
            <a:pPr marL="0" indent="0" eaLnBrk="1" hangingPunct="1">
              <a:buFontTx/>
              <a:buAutoNum type="arabicPeriod" startAt="5"/>
              <a:defRPr/>
            </a:pPr>
            <a:endParaRPr lang="ru-RU" sz="1800" b="1" dirty="0">
              <a:solidFill>
                <a:srgbClr val="000000"/>
              </a:solidFill>
            </a:endParaRPr>
          </a:p>
          <a:p>
            <a:pPr marL="0" indent="0" eaLnBrk="1" hangingPunct="1">
              <a:buNone/>
              <a:defRPr/>
            </a:pPr>
            <a:r>
              <a:rPr lang="ru-RU" sz="1800" b="1" dirty="0" smtClean="0">
                <a:solidFill>
                  <a:srgbClr val="000000"/>
                </a:solidFill>
              </a:rPr>
              <a:t>-  Число </a:t>
            </a:r>
            <a:r>
              <a:rPr lang="ru-RU" sz="1800" b="1" dirty="0">
                <a:solidFill>
                  <a:srgbClr val="000000"/>
                </a:solidFill>
              </a:rPr>
              <a:t>взрослых с впервые в жизни установленным диагнозом в ф.10 т.3000 строка </a:t>
            </a:r>
            <a:r>
              <a:rPr lang="ru-RU" sz="1800" b="1" dirty="0" smtClean="0">
                <a:solidFill>
                  <a:srgbClr val="000000"/>
                </a:solidFill>
              </a:rPr>
              <a:t>1 </a:t>
            </a:r>
            <a:r>
              <a:rPr lang="ru-RU" sz="1800" b="1" dirty="0">
                <a:solidFill>
                  <a:srgbClr val="000000"/>
                </a:solidFill>
              </a:rPr>
              <a:t>графа 4 – графа 6 – графа 7 должно быть </a:t>
            </a:r>
            <a:r>
              <a:rPr lang="ru-RU" altLang="ru-RU" sz="1800" b="1" dirty="0">
                <a:solidFill>
                  <a:srgbClr val="000000"/>
                </a:solidFill>
              </a:rPr>
              <a:t>больше или </a:t>
            </a:r>
            <a:r>
              <a:rPr lang="ru-RU" sz="1800" b="1" dirty="0" smtClean="0">
                <a:solidFill>
                  <a:srgbClr val="000000"/>
                </a:solidFill>
              </a:rPr>
              <a:t>равно </a:t>
            </a:r>
            <a:r>
              <a:rPr lang="ru-RU" sz="1800" b="1" dirty="0">
                <a:solidFill>
                  <a:srgbClr val="000000"/>
                </a:solidFill>
              </a:rPr>
              <a:t>числу взрослых в ф.12 т.3000 строка (6.0-6.1) графа 9.</a:t>
            </a:r>
          </a:p>
          <a:p>
            <a:pPr>
              <a:defRPr/>
            </a:pPr>
            <a:endParaRPr lang="en-US" dirty="0"/>
          </a:p>
        </p:txBody>
      </p:sp>
      <p:sp>
        <p:nvSpPr>
          <p:cNvPr id="87043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3900"/>
          </a:xfrm>
        </p:spPr>
        <p:txBody>
          <a:bodyPr/>
          <a:lstStyle/>
          <a:p>
            <a:r>
              <a:rPr lang="ru-RU" sz="2000" b="1" smtClean="0"/>
              <a:t>Межформенный контроль фф.10 и 12 (продолжение)</a:t>
            </a:r>
            <a:endParaRPr lang="en-US" sz="2000" b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54088"/>
            <a:ext cx="8229600" cy="5172075"/>
          </a:xfrm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sz="1600" dirty="0" smtClean="0"/>
              <a:t> </a:t>
            </a:r>
            <a:r>
              <a:rPr lang="ru-RU" sz="1800" b="1" dirty="0" smtClean="0"/>
              <a:t>     Данные </a:t>
            </a:r>
            <a:r>
              <a:rPr lang="ru-RU" sz="1800" b="1" dirty="0"/>
              <a:t>в форме № 12 «Сведения о числе заболеваний, зарегистрированных у пациентов, проживающих в районе обслуживания» должны соответствовать информации, представленной в форме № 36 «Сведения о контингентах психически больных». </a:t>
            </a:r>
          </a:p>
          <a:p>
            <a:pPr marL="0" indent="0" algn="just">
              <a:buFontTx/>
              <a:buNone/>
              <a:defRPr/>
            </a:pPr>
            <a:r>
              <a:rPr lang="ru-RU" sz="1800" b="1" dirty="0" smtClean="0"/>
              <a:t>      Для </a:t>
            </a:r>
            <a:r>
              <a:rPr lang="ru-RU" sz="1800" b="1" dirty="0"/>
              <a:t>проверки правильности заполнения </a:t>
            </a:r>
            <a:r>
              <a:rPr lang="ru-RU" sz="1800" b="1" dirty="0" smtClean="0"/>
              <a:t>расчетной строки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в форме № 12 применяются следующие алгоритмы проверок: </a:t>
            </a:r>
          </a:p>
          <a:p>
            <a:pPr algn="just">
              <a:defRPr/>
            </a:pPr>
            <a:r>
              <a:rPr lang="ru-RU" sz="1800" b="1" dirty="0"/>
              <a:t>Гр. </a:t>
            </a:r>
            <a:r>
              <a:rPr lang="ru-RU" sz="1800" b="1" dirty="0" smtClean="0"/>
              <a:t>4 </a:t>
            </a:r>
            <a:r>
              <a:rPr lang="ru-RU" sz="1800" b="1" dirty="0"/>
              <a:t>стр. </a:t>
            </a:r>
            <a:r>
              <a:rPr lang="ru-RU" sz="1800" b="1" dirty="0" smtClean="0"/>
              <a:t>1 </a:t>
            </a:r>
            <a:r>
              <a:rPr lang="ru-RU" sz="1800" b="1" dirty="0"/>
              <a:t>табл. 2100 </a:t>
            </a:r>
            <a:r>
              <a:rPr lang="ru-RU" sz="1800" b="1" dirty="0" smtClean="0"/>
              <a:t>(впервые взятые под диспансерное наблюдение – всего) ф</a:t>
            </a:r>
            <a:r>
              <a:rPr lang="ru-RU" sz="1800" b="1" dirty="0"/>
              <a:t>.№36 = гр. 10 по сумме </a:t>
            </a:r>
            <a:r>
              <a:rPr lang="ru-RU" sz="1800" b="1" dirty="0" smtClean="0"/>
              <a:t>расчетных </a:t>
            </a:r>
            <a:r>
              <a:rPr lang="ru-RU" sz="1800" b="1" dirty="0"/>
              <a:t>строк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таблиц 1000, 2000, 3000 ф. №12 </a:t>
            </a:r>
          </a:p>
          <a:p>
            <a:pPr algn="just">
              <a:defRPr/>
            </a:pPr>
            <a:r>
              <a:rPr lang="ru-RU" sz="1800" b="1" dirty="0"/>
              <a:t>Гр. 6 стр. </a:t>
            </a:r>
            <a:r>
              <a:rPr lang="ru-RU" sz="1800" b="1" dirty="0" smtClean="0"/>
              <a:t>1 </a:t>
            </a:r>
            <a:r>
              <a:rPr lang="ru-RU" sz="1800" b="1" dirty="0"/>
              <a:t>табл. 2100 </a:t>
            </a:r>
            <a:r>
              <a:rPr lang="ru-RU" sz="1800" b="1" dirty="0" smtClean="0"/>
              <a:t>(впервые </a:t>
            </a:r>
            <a:r>
              <a:rPr lang="ru-RU" sz="1800" b="1" dirty="0"/>
              <a:t>взятые под диспансерное наблюдение </a:t>
            </a:r>
            <a:r>
              <a:rPr lang="ru-RU" sz="1800" b="1" dirty="0" smtClean="0"/>
              <a:t>– дети 0-14 лет) ф</a:t>
            </a:r>
            <a:r>
              <a:rPr lang="ru-RU" sz="1800" b="1" dirty="0"/>
              <a:t>.№36 = гр. 10 по расчетной строке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табл. 1000 ф. №12 </a:t>
            </a:r>
          </a:p>
          <a:p>
            <a:pPr algn="just">
              <a:defRPr/>
            </a:pPr>
            <a:r>
              <a:rPr lang="ru-RU" sz="1800" b="1" dirty="0"/>
              <a:t>Гр. 7 стр. </a:t>
            </a:r>
            <a:r>
              <a:rPr lang="ru-RU" sz="1800" b="1" dirty="0" smtClean="0"/>
              <a:t>1 </a:t>
            </a:r>
            <a:r>
              <a:rPr lang="ru-RU" sz="1800" b="1" dirty="0"/>
              <a:t>табл. 2100 </a:t>
            </a:r>
            <a:r>
              <a:rPr lang="ru-RU" sz="1800" b="1" dirty="0" smtClean="0"/>
              <a:t>(впервые </a:t>
            </a:r>
            <a:r>
              <a:rPr lang="ru-RU" sz="1800" b="1" dirty="0"/>
              <a:t>взятые под расчетной строке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табл. 2000 ф. №12 </a:t>
            </a:r>
          </a:p>
        </p:txBody>
      </p:sp>
      <p:sp>
        <p:nvSpPr>
          <p:cNvPr id="88066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dirty="0" smtClean="0"/>
              <a:t>56</a:t>
            </a:r>
          </a:p>
        </p:txBody>
      </p:sp>
      <p:sp>
        <p:nvSpPr>
          <p:cNvPr id="88067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454025"/>
          </a:xfrm>
          <a:solidFill>
            <a:schemeClr val="bg1"/>
          </a:solidFill>
        </p:spPr>
        <p:txBody>
          <a:bodyPr/>
          <a:lstStyle/>
          <a:p>
            <a:r>
              <a:rPr lang="ru-RU" sz="2000" b="1" dirty="0" err="1" smtClean="0"/>
              <a:t>Межформенный</a:t>
            </a:r>
            <a:r>
              <a:rPr lang="ru-RU" sz="2000" b="1" dirty="0" smtClean="0"/>
              <a:t> контроль т.2100 ф. 36 и ф.№12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89" name="Объект 2"/>
          <p:cNvSpPr>
            <a:spLocks noGrp="1"/>
          </p:cNvSpPr>
          <p:nvPr>
            <p:ph idx="1"/>
          </p:nvPr>
        </p:nvSpPr>
        <p:spPr>
          <a:xfrm>
            <a:off x="341530" y="863600"/>
            <a:ext cx="8550950" cy="5262563"/>
          </a:xfrm>
        </p:spPr>
        <p:txBody>
          <a:bodyPr/>
          <a:lstStyle/>
          <a:p>
            <a:r>
              <a:rPr lang="ru-RU" sz="1800" b="1" dirty="0" smtClean="0"/>
              <a:t>Гр. 8 стр. 1 табл. 2100 (снятые с диспансерного наблюдения) ф.№36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= гр. 14 по сумме расчетных </a:t>
            </a:r>
            <a:r>
              <a:rPr lang="ru-RU" sz="1800" b="1" dirty="0"/>
              <a:t>строк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таблиц 1000, 2000, 3000 ф. №12 </a:t>
            </a:r>
          </a:p>
          <a:p>
            <a:r>
              <a:rPr lang="ru-RU" sz="1800" b="1" dirty="0" smtClean="0"/>
              <a:t>Гр. 10 стр. 1 табл. 2100 (состоящие под ДН на конец года – всего) ф.№36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= гр. 15 по сумме расчетных </a:t>
            </a:r>
            <a:r>
              <a:rPr lang="ru-RU" sz="1800" b="1" dirty="0"/>
              <a:t>строк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таблиц 1000, 2000, 3000 ф. №12 </a:t>
            </a:r>
            <a:endParaRPr lang="en-US" sz="1800" b="1" dirty="0" smtClean="0"/>
          </a:p>
          <a:p>
            <a:r>
              <a:rPr lang="ru-RU" sz="1800" b="1" dirty="0" smtClean="0"/>
              <a:t>Гр. 11 стр. 1 табл. 2100 (состоящие под ДН на конец года – дети 0-14 лет) ф.№36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= гр. 15 по </a:t>
            </a:r>
            <a:r>
              <a:rPr lang="ru-RU" sz="1800" b="1" dirty="0"/>
              <a:t>расчетной строке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табл. 1000 ф. №12 </a:t>
            </a:r>
          </a:p>
          <a:p>
            <a:r>
              <a:rPr lang="ru-RU" sz="1800" b="1" dirty="0" smtClean="0"/>
              <a:t>Гр. 12 стр. 1 табл. 2100 (состоящие под ДН на конец года – дети 15-17 лет) ф.№36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= гр. 15 по </a:t>
            </a:r>
            <a:r>
              <a:rPr lang="ru-RU" sz="1800" b="1" dirty="0"/>
              <a:t>расчетной строке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табл. 2000 ф. №12 </a:t>
            </a:r>
          </a:p>
          <a:p>
            <a:r>
              <a:rPr lang="ru-RU" sz="1800" b="1" dirty="0" smtClean="0"/>
              <a:t>Гр.10 стр.1 табл. 2100 (состоящие под ДН на конец года – 18 лет и старше) ф.№36 предыдущего года + гр.4 стр.1 табл.2100 ф.№36 отчетного года </a:t>
            </a:r>
            <a:r>
              <a:rPr lang="en-US" sz="1800" b="1" dirty="0" smtClean="0"/>
              <a:t>&gt;</a:t>
            </a:r>
            <a:r>
              <a:rPr lang="ru-RU" sz="1800" b="1" dirty="0" smtClean="0"/>
              <a:t>= гр. 8 по сумме расчетных </a:t>
            </a:r>
            <a:r>
              <a:rPr lang="ru-RU" sz="1800" b="1" dirty="0"/>
              <a:t>стр</a:t>
            </a:r>
            <a:r>
              <a:rPr lang="ru-RU" sz="1800" b="1" dirty="0" smtClean="0"/>
              <a:t>.</a:t>
            </a:r>
            <a:r>
              <a:rPr lang="ru-RU" sz="1800" b="1" dirty="0">
                <a:solidFill>
                  <a:srgbClr val="000000"/>
                </a:solidFill>
              </a:rPr>
              <a:t> (6.0-6.1)</a:t>
            </a:r>
            <a:r>
              <a:rPr lang="ru-RU" sz="1800" b="1" dirty="0" smtClean="0"/>
              <a:t> таблиц 1000+2000+3000 ф.№12. </a:t>
            </a:r>
          </a:p>
          <a:p>
            <a:r>
              <a:rPr lang="ru-RU" sz="1800" b="1" dirty="0" smtClean="0"/>
              <a:t>При этом движение в форме № 12 по расчетным </a:t>
            </a:r>
            <a:r>
              <a:rPr lang="ru-RU" sz="1800" b="1" dirty="0"/>
              <a:t>строкам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в тт. 1000, 2000 и 3000 (по детям, подросткам и взрослым 18 лет и старше) в отдельности из-за возрастных переходов может не соблюдаться. </a:t>
            </a:r>
          </a:p>
        </p:txBody>
      </p:sp>
      <p:sp>
        <p:nvSpPr>
          <p:cNvPr id="89090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47E91C37-2478-4F30-97DC-4BCD9AF38F8C}" type="slidenum">
              <a:rPr lang="ru-RU" smtClean="0"/>
              <a:pPr/>
              <a:t>54</a:t>
            </a:fld>
            <a:endParaRPr lang="ru-RU" smtClean="0"/>
          </a:p>
        </p:txBody>
      </p:sp>
      <p:sp>
        <p:nvSpPr>
          <p:cNvPr id="89091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363537"/>
          </a:xfrm>
          <a:solidFill>
            <a:schemeClr val="bg1"/>
          </a:solidFill>
        </p:spPr>
        <p:txBody>
          <a:bodyPr/>
          <a:lstStyle/>
          <a:p>
            <a:r>
              <a:rPr lang="ru-RU" sz="2000" b="1" smtClean="0"/>
              <a:t>Межформенный контроль т.2100 фф.№12 и 36 (продолжение)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268413"/>
            <a:ext cx="8229600" cy="4857750"/>
          </a:xfrm>
        </p:spPr>
        <p:txBody>
          <a:bodyPr/>
          <a:lstStyle/>
          <a:p>
            <a:pPr marL="0" indent="0" algn="just">
              <a:buFontTx/>
              <a:buNone/>
              <a:defRPr/>
            </a:pPr>
            <a:r>
              <a:rPr lang="ru-RU" b="1" dirty="0"/>
              <a:t> </a:t>
            </a:r>
            <a:r>
              <a:rPr lang="ru-RU" b="1" dirty="0" smtClean="0"/>
              <a:t>  </a:t>
            </a:r>
            <a:r>
              <a:rPr lang="ru-RU" sz="1800" b="1" dirty="0" smtClean="0"/>
              <a:t>Например</a:t>
            </a:r>
            <a:r>
              <a:rPr lang="ru-RU" sz="1800" b="1" dirty="0"/>
              <a:t>: под диспансерное наблюдение был взят ребенок в возрасте 14 лет, на конец года ему исполнилось 15. Если снять этого ребенка с учета, а потом взять его как подростка, то получится 2 заболевания вместо одного – одно в </a:t>
            </a:r>
            <a:r>
              <a:rPr lang="ru-RU" sz="1800" b="1" dirty="0" smtClean="0"/>
              <a:t>т.1000 </a:t>
            </a:r>
            <a:r>
              <a:rPr lang="ru-RU" sz="1800" b="1" dirty="0"/>
              <a:t>и одно в </a:t>
            </a:r>
            <a:r>
              <a:rPr lang="ru-RU" sz="1800" b="1" dirty="0" smtClean="0"/>
              <a:t>т.2000</a:t>
            </a:r>
            <a:r>
              <a:rPr lang="ru-RU" sz="1800" b="1" dirty="0"/>
              <a:t>. </a:t>
            </a:r>
          </a:p>
          <a:p>
            <a:pPr algn="just">
              <a:defRPr/>
            </a:pPr>
            <a:r>
              <a:rPr lang="ru-RU" sz="1800" b="1" dirty="0"/>
              <a:t>Баланс по сумме расчетных строк </a:t>
            </a:r>
            <a:r>
              <a:rPr lang="ru-RU" sz="1800" b="1" dirty="0">
                <a:solidFill>
                  <a:srgbClr val="000000"/>
                </a:solidFill>
              </a:rPr>
              <a:t>(6.0-6.1)</a:t>
            </a:r>
            <a:r>
              <a:rPr lang="ru-RU" sz="1800" b="1" dirty="0" smtClean="0"/>
              <a:t> </a:t>
            </a:r>
            <a:r>
              <a:rPr lang="ru-RU" sz="1800" b="1" dirty="0"/>
              <a:t>в </a:t>
            </a:r>
            <a:r>
              <a:rPr lang="ru-RU" sz="1800" b="1" dirty="0" smtClean="0"/>
              <a:t>тт.1000</a:t>
            </a:r>
            <a:r>
              <a:rPr lang="ru-RU" sz="1800" b="1" dirty="0"/>
              <a:t>, 2000 и 3000 формы №12 не должен быть нарушен. </a:t>
            </a:r>
            <a:endParaRPr lang="en-US" sz="1800" dirty="0"/>
          </a:p>
        </p:txBody>
      </p:sp>
      <p:sp>
        <p:nvSpPr>
          <p:cNvPr id="90114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E1F22AF7-2720-43A4-B148-E39D4384571E}" type="slidenum">
              <a:rPr lang="ru-RU" smtClean="0"/>
              <a:pPr/>
              <a:t>55</a:t>
            </a:fld>
            <a:endParaRPr lang="ru-RU" smtClean="0"/>
          </a:p>
        </p:txBody>
      </p:sp>
      <p:sp>
        <p:nvSpPr>
          <p:cNvPr id="9011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363537"/>
          </a:xfrm>
          <a:solidFill>
            <a:schemeClr val="bg1"/>
          </a:solidFill>
        </p:spPr>
        <p:txBody>
          <a:bodyPr/>
          <a:lstStyle/>
          <a:p>
            <a:r>
              <a:rPr lang="ru-RU" sz="2000" b="1" smtClean="0"/>
              <a:t>Межформенный контроль т.2100 фф.№12 и 36 (продолжение)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3" name="Номер слайда 5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0666D4EF-DB32-4236-931B-3B9253692318}" type="slidenum">
              <a:rPr lang="ru-RU" altLang="ru-RU" smtClean="0"/>
              <a:pPr/>
              <a:t>56</a:t>
            </a:fld>
            <a:endParaRPr lang="ru-RU" altLang="ru-RU" smtClean="0"/>
          </a:p>
        </p:txBody>
      </p:sp>
      <p:sp>
        <p:nvSpPr>
          <p:cNvPr id="9523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638175"/>
            <a:ext cx="8164513" cy="5487988"/>
          </a:xfrm>
          <a:solidFill>
            <a:schemeClr val="bg1"/>
          </a:solidFill>
        </p:spPr>
        <p:txBody>
          <a:bodyPr/>
          <a:lstStyle/>
          <a:p>
            <a:pPr eaLnBrk="1" hangingPunct="1">
              <a:buFontTx/>
              <a:buNone/>
            </a:pPr>
            <a:r>
              <a:rPr lang="ru-RU" altLang="ru-RU" sz="2800" dirty="0" smtClean="0"/>
              <a:t>	</a:t>
            </a:r>
            <a:r>
              <a:rPr lang="ru-RU" altLang="ru-RU" sz="2800" b="1" dirty="0" smtClean="0"/>
              <a:t>   С вопросами и предложениями по улучшению отчетных форм, заполнению, качеству приема можно обращаться по электронным адресам:</a:t>
            </a:r>
          </a:p>
          <a:p>
            <a:pPr eaLnBrk="1" hangingPunct="1">
              <a:buFont typeface="Arial" panose="020B0604020202020204" pitchFamily="34" charset="0"/>
              <a:buChar char="•"/>
            </a:pPr>
            <a:r>
              <a:rPr lang="en-US" altLang="ru-RU" sz="2800" b="1" dirty="0" smtClean="0">
                <a:solidFill>
                  <a:srgbClr val="008000"/>
                </a:solidFill>
                <a:hlinkClick r:id="rId2"/>
              </a:rPr>
              <a:t>stat@mednet.ru</a:t>
            </a:r>
            <a:r>
              <a:rPr lang="en-US" altLang="ru-RU" sz="2800" b="1" dirty="0" smtClean="0"/>
              <a:t> – </a:t>
            </a:r>
            <a:r>
              <a:rPr lang="ru-RU" altLang="ru-RU" sz="2800" b="1" dirty="0" smtClean="0"/>
              <a:t>Авдеева Лариса Николаевна</a:t>
            </a:r>
            <a:endParaRPr lang="en-US" altLang="ru-RU" sz="2800" b="1" dirty="0" smtClean="0"/>
          </a:p>
          <a:p>
            <a:pPr eaLnBrk="1" hangingPunct="1">
              <a:buFont typeface="Arial" panose="020B0604020202020204" pitchFamily="34" charset="0"/>
              <a:buChar char="•"/>
            </a:pPr>
            <a:r>
              <a:rPr lang="en-US" altLang="ru-RU" sz="2800" b="1" dirty="0" smtClean="0">
                <a:solidFill>
                  <a:srgbClr val="008000"/>
                </a:solidFill>
                <a:hlinkClick r:id="rId3"/>
              </a:rPr>
              <a:t>otdel-haa@yandex.ru</a:t>
            </a:r>
            <a:r>
              <a:rPr lang="ru-RU" altLang="ru-RU" sz="2800" b="1" dirty="0" smtClean="0"/>
              <a:t> – </a:t>
            </a:r>
            <a:r>
              <a:rPr lang="ru-RU" altLang="ru-RU" sz="2800" b="1" dirty="0" err="1" smtClean="0"/>
              <a:t>Творогова</a:t>
            </a:r>
            <a:r>
              <a:rPr lang="ru-RU" altLang="ru-RU" sz="2800" b="1" dirty="0" smtClean="0"/>
              <a:t> Нина Александровна</a:t>
            </a:r>
            <a:endParaRPr lang="en-US" altLang="ru-RU" sz="2800" b="1" dirty="0" smtClean="0"/>
          </a:p>
          <a:p>
            <a:pPr eaLnBrk="1" hangingPunct="1">
              <a:buFont typeface="Arial" panose="020B0604020202020204" pitchFamily="34" charset="0"/>
              <a:buChar char="•"/>
            </a:pPr>
            <a:r>
              <a:rPr lang="en-US" altLang="ru-RU" sz="2800" b="1" dirty="0" smtClean="0">
                <a:solidFill>
                  <a:srgbClr val="008000"/>
                </a:solidFill>
                <a:hlinkClick r:id="rId4"/>
              </a:rPr>
              <a:t>nikolta@bk.ru</a:t>
            </a:r>
            <a:r>
              <a:rPr lang="en-US" altLang="ru-RU" sz="2800" b="1" dirty="0" smtClean="0"/>
              <a:t> </a:t>
            </a:r>
            <a:r>
              <a:rPr lang="en-US" altLang="ru-RU" sz="2800" b="1" dirty="0"/>
              <a:t>– </a:t>
            </a:r>
            <a:r>
              <a:rPr lang="ru-RU" altLang="ru-RU" sz="2800" b="1" dirty="0"/>
              <a:t>Авдеева Лариса </a:t>
            </a:r>
            <a:r>
              <a:rPr lang="ru-RU" altLang="ru-RU" sz="2800" b="1" dirty="0" smtClean="0"/>
              <a:t>Николаевна</a:t>
            </a:r>
            <a:r>
              <a:rPr lang="ru-RU" altLang="ru-RU" sz="2800" b="1" dirty="0"/>
              <a:t> </a:t>
            </a:r>
            <a:endParaRPr lang="en-US" altLang="ru-RU" sz="2800" b="1" dirty="0" smtClean="0"/>
          </a:p>
          <a:p>
            <a:pPr eaLnBrk="1" hangingPunct="1">
              <a:buFont typeface="Arial" panose="020B0604020202020204" pitchFamily="34" charset="0"/>
              <a:buChar char="•"/>
            </a:pPr>
            <a:r>
              <a:rPr lang="en-US" altLang="ru-RU" sz="2800" b="1" dirty="0" smtClean="0">
                <a:solidFill>
                  <a:srgbClr val="008000"/>
                </a:solidFill>
                <a:hlinkClick r:id="rId5"/>
              </a:rPr>
              <a:t>Sidoryuk.o@</a:t>
            </a:r>
            <a:r>
              <a:rPr lang="en-US" altLang="ru-RU" sz="2800" b="1" dirty="0" smtClean="0">
                <a:solidFill>
                  <a:srgbClr val="008000"/>
                </a:solidFill>
                <a:hlinkClick r:id="rId6"/>
              </a:rPr>
              <a:t>serbsky.ru</a:t>
            </a:r>
            <a:r>
              <a:rPr lang="en-US" altLang="ru-RU" sz="2800" b="1" dirty="0" smtClean="0"/>
              <a:t> </a:t>
            </a:r>
            <a:r>
              <a:rPr lang="en-US" altLang="ru-RU" sz="2800" b="1" dirty="0"/>
              <a:t>– </a:t>
            </a:r>
            <a:r>
              <a:rPr lang="ru-RU" altLang="ru-RU" sz="2800" b="1" dirty="0"/>
              <a:t>Авдеева Лариса Николаевна</a:t>
            </a:r>
            <a:endParaRPr lang="ru-RU" altLang="ru-RU" sz="2800" b="1" dirty="0" smtClean="0"/>
          </a:p>
          <a:p>
            <a:pPr eaLnBrk="1" hangingPunct="1">
              <a:buFontTx/>
              <a:buNone/>
            </a:pPr>
            <a:endParaRPr lang="ru-RU" altLang="ru-RU" sz="2800" b="1" dirty="0" smtClean="0"/>
          </a:p>
          <a:p>
            <a:pPr eaLnBrk="1" hangingPunct="1">
              <a:buFontTx/>
              <a:buNone/>
            </a:pPr>
            <a:endParaRPr lang="ru-RU" altLang="ru-RU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863715"/>
            <a:ext cx="8345488" cy="5262448"/>
          </a:xfrm>
          <a:solidFill>
            <a:schemeClr val="bg1"/>
          </a:solidFill>
        </p:spPr>
        <p:txBody>
          <a:bodyPr/>
          <a:lstStyle/>
          <a:p>
            <a:pPr algn="ctr">
              <a:buFontTx/>
              <a:buNone/>
              <a:defRPr/>
            </a:pPr>
            <a:endParaRPr lang="ru-RU" sz="4400" dirty="0" smtClean="0">
              <a:solidFill>
                <a:srgbClr val="C00000"/>
              </a:solidFill>
            </a:endParaRPr>
          </a:p>
          <a:p>
            <a:pPr algn="ctr">
              <a:buFontTx/>
              <a:buNone/>
              <a:defRPr/>
            </a:pPr>
            <a:r>
              <a:rPr lang="ru-RU" sz="4400" dirty="0" smtClean="0">
                <a:solidFill>
                  <a:srgbClr val="008000"/>
                </a:solidFill>
              </a:rPr>
              <a:t>Желаем здоровья и успехов во всем!</a:t>
            </a:r>
            <a:r>
              <a:rPr lang="ru-RU" sz="2800" dirty="0" smtClean="0">
                <a:solidFill>
                  <a:srgbClr val="008000"/>
                </a:solidFill>
              </a:rPr>
              <a:t>	</a:t>
            </a:r>
          </a:p>
          <a:p>
            <a:pPr algn="ctr">
              <a:buFontTx/>
              <a:buNone/>
              <a:defRPr/>
            </a:pPr>
            <a:r>
              <a:rPr lang="ru-RU" sz="4400" dirty="0" smtClean="0">
                <a:solidFill>
                  <a:srgbClr val="008000"/>
                </a:solidFill>
                <a:ea typeface="+mj-ea"/>
              </a:rPr>
              <a:t>Благодарим </a:t>
            </a:r>
          </a:p>
          <a:p>
            <a:pPr algn="ctr">
              <a:buFontTx/>
              <a:buNone/>
              <a:defRPr/>
            </a:pPr>
            <a:r>
              <a:rPr lang="ru-RU" sz="4400" dirty="0" smtClean="0">
                <a:solidFill>
                  <a:srgbClr val="008000"/>
                </a:solidFill>
                <a:ea typeface="+mj-ea"/>
              </a:rPr>
              <a:t>за </a:t>
            </a:r>
            <a:r>
              <a:rPr lang="ru-RU" sz="4400" smtClean="0">
                <a:solidFill>
                  <a:srgbClr val="008000"/>
                </a:solidFill>
                <a:ea typeface="+mj-ea"/>
              </a:rPr>
              <a:t>внимание!</a:t>
            </a:r>
            <a:endParaRPr lang="ru-RU" sz="1600" dirty="0" smtClean="0"/>
          </a:p>
        </p:txBody>
      </p:sp>
      <p:sp>
        <p:nvSpPr>
          <p:cNvPr id="96259" name="Номер слайда 1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7D5C1DD5-A787-4AE1-B38C-FD3D19D9F7F9}" type="slidenum">
              <a:rPr lang="ru-RU" smtClean="0">
                <a:solidFill>
                  <a:srgbClr val="000000"/>
                </a:solidFill>
              </a:rPr>
              <a:pPr/>
              <a:t>57</a:t>
            </a:fld>
            <a:endParaRPr lang="ru-RU" smtClean="0">
              <a:solidFill>
                <a:srgbClr val="000000"/>
              </a:solidFill>
            </a:endParaRPr>
          </a:p>
        </p:txBody>
      </p:sp>
      <p:sp>
        <p:nvSpPr>
          <p:cNvPr id="96260" name="Улыбающееся лицо 1"/>
          <p:cNvSpPr>
            <a:spLocks noChangeArrowheads="1"/>
          </p:cNvSpPr>
          <p:nvPr/>
        </p:nvSpPr>
        <p:spPr bwMode="auto">
          <a:xfrm>
            <a:off x="4437063" y="5454650"/>
            <a:ext cx="9144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1" name="Улыбающееся лицо 2"/>
          <p:cNvSpPr>
            <a:spLocks noChangeArrowheads="1"/>
          </p:cNvSpPr>
          <p:nvPr/>
        </p:nvSpPr>
        <p:spPr bwMode="auto">
          <a:xfrm>
            <a:off x="3986213" y="5454650"/>
            <a:ext cx="1905000" cy="145415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2" name="Улыбающееся лицо 3"/>
          <p:cNvSpPr>
            <a:spLocks noChangeArrowheads="1"/>
          </p:cNvSpPr>
          <p:nvPr/>
        </p:nvSpPr>
        <p:spPr bwMode="auto">
          <a:xfrm>
            <a:off x="2997200" y="4643438"/>
            <a:ext cx="30607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3" name="Улыбающееся лицо 4"/>
          <p:cNvSpPr>
            <a:spLocks noChangeArrowheads="1"/>
          </p:cNvSpPr>
          <p:nvPr/>
        </p:nvSpPr>
        <p:spPr bwMode="auto">
          <a:xfrm>
            <a:off x="4167188" y="5319713"/>
            <a:ext cx="9144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4" name="Улыбающееся лицо 6"/>
          <p:cNvSpPr>
            <a:spLocks noChangeArrowheads="1"/>
          </p:cNvSpPr>
          <p:nvPr/>
        </p:nvSpPr>
        <p:spPr bwMode="auto">
          <a:xfrm>
            <a:off x="4841875" y="5049838"/>
            <a:ext cx="9144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96265" name="Улыбающееся лицо 1"/>
          <p:cNvSpPr>
            <a:spLocks noChangeArrowheads="1"/>
          </p:cNvSpPr>
          <p:nvPr/>
        </p:nvSpPr>
        <p:spPr bwMode="auto">
          <a:xfrm>
            <a:off x="7002463" y="2843213"/>
            <a:ext cx="914400" cy="914400"/>
          </a:xfrm>
          <a:prstGeom prst="smileyFace">
            <a:avLst>
              <a:gd name="adj" fmla="val 4653"/>
            </a:avLst>
          </a:prstGeom>
          <a:noFill/>
          <a:ln w="9525">
            <a:noFill/>
            <a:round/>
            <a:headEnd/>
            <a:tailEnd/>
          </a:ln>
        </p:spPr>
        <p:txBody>
          <a:bodyPr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Содержимое 2"/>
          <p:cNvSpPr>
            <a:spLocks noGrp="1"/>
          </p:cNvSpPr>
          <p:nvPr>
            <p:ph idx="1"/>
          </p:nvPr>
        </p:nvSpPr>
        <p:spPr>
          <a:xfrm>
            <a:off x="386535" y="233363"/>
            <a:ext cx="8460603" cy="5940425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/>
          <a:lstStyle/>
          <a:p>
            <a:pPr marL="0" indent="355600" algn="just">
              <a:spcBef>
                <a:spcPct val="0"/>
              </a:spcBef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2. В 2018 г. по сравнению с 2017 г. на 155 человек уменьшилось число врачей-психиатров (физических лиц). Число занятых ими должностей снизилось на 143,00 единицы, в том числе в стационарной сети число занятых должностей сократилось на 202 единицы, а число занятых на амбулаторном приеме должностей возросло на 69,25. </a:t>
            </a:r>
          </a:p>
          <a:p>
            <a:pPr marL="0" indent="355600" algn="just">
              <a:spcBef>
                <a:spcPct val="0"/>
              </a:spcBef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Сокращение числа врачей-психотерапевтов (физических лиц) произошло на 4 человека. Общее число занятых ими должностей уменьшилось на 115 единиц, в том числе занятых на амбулаторном приеме – на 37,25 единицы, занятых в стационарной сети – на 75 единиц. </a:t>
            </a:r>
          </a:p>
          <a:p>
            <a:pPr marL="0" indent="355600" algn="just">
              <a:spcBef>
                <a:spcPct val="0"/>
              </a:spcBef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>Коэффициент совместительства врачей - психиатров составил в 2018 г. 1,47 (в 2017 г. – 1,46), то есть вполне приемлемой уровень совместительства в современных условиях оказания психиатрической помощи в амбулаторных условиях. </a:t>
            </a:r>
            <a:r>
              <a:rPr lang="ru-RU" sz="2000" b="1" dirty="0">
                <a:solidFill>
                  <a:srgbClr val="000000"/>
                </a:solidFill>
              </a:rPr>
              <a:t>Снизился </a:t>
            </a:r>
            <a:r>
              <a:rPr lang="ru-RU" sz="2000" b="1" dirty="0" smtClean="0">
                <a:solidFill>
                  <a:srgbClr val="000000"/>
                </a:solidFill>
              </a:rPr>
              <a:t>в </a:t>
            </a:r>
            <a:r>
              <a:rPr lang="ru-RU" sz="2000" b="1" dirty="0">
                <a:solidFill>
                  <a:srgbClr val="000000"/>
                </a:solidFill>
              </a:rPr>
              <a:t>2018 г. п</a:t>
            </a:r>
            <a:r>
              <a:rPr lang="ru-RU" sz="2000" b="1" dirty="0" smtClean="0">
                <a:solidFill>
                  <a:srgbClr val="000000"/>
                </a:solidFill>
              </a:rPr>
              <a:t>о сравнению с 2017 </a:t>
            </a:r>
            <a:r>
              <a:rPr lang="ru-RU" sz="2000" b="1" dirty="0">
                <a:solidFill>
                  <a:srgbClr val="000000"/>
                </a:solidFill>
              </a:rPr>
              <a:t>г</a:t>
            </a:r>
            <a:r>
              <a:rPr lang="ru-RU" sz="2000" b="1" dirty="0" smtClean="0">
                <a:solidFill>
                  <a:srgbClr val="000000"/>
                </a:solidFill>
              </a:rPr>
              <a:t>. (1,83), но остался очень высоким коэффициент совместительства у врачей психотерапевтов – 1,75.</a:t>
            </a:r>
          </a:p>
          <a:p>
            <a:pPr marL="0" indent="355600" algn="just">
              <a:spcBef>
                <a:spcPct val="0"/>
              </a:spcBef>
              <a:buFontTx/>
              <a:buNone/>
              <a:defRPr/>
            </a:pPr>
            <a:r>
              <a:rPr lang="ru-RU" sz="2000" b="1" dirty="0" smtClean="0">
                <a:solidFill>
                  <a:srgbClr val="000000"/>
                </a:solidFill>
              </a:rPr>
              <a:t/>
            </a:r>
            <a:br>
              <a:rPr lang="ru-RU" sz="2000" b="1" dirty="0" smtClean="0">
                <a:solidFill>
                  <a:srgbClr val="000000"/>
                </a:solidFill>
              </a:rPr>
            </a:br>
            <a:r>
              <a:rPr lang="ru-RU" sz="2000" b="1" dirty="0" smtClean="0">
                <a:solidFill>
                  <a:srgbClr val="000000"/>
                </a:solidFill>
              </a:rPr>
              <a:t/>
            </a:r>
            <a:br>
              <a:rPr lang="ru-RU" sz="2000" b="1" dirty="0" smtClean="0">
                <a:solidFill>
                  <a:srgbClr val="000000"/>
                </a:solidFill>
              </a:rPr>
            </a:br>
            <a:endParaRPr lang="ru-RU" sz="2000" b="1" dirty="0" smtClean="0">
              <a:solidFill>
                <a:schemeClr val="tx1"/>
              </a:solidFill>
            </a:endParaRPr>
          </a:p>
        </p:txBody>
      </p:sp>
      <p:sp>
        <p:nvSpPr>
          <p:cNvPr id="34818" name="Номер слайда 3"/>
          <p:cNvSpPr>
            <a:spLocks noGrp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6B3BAF35-9674-4FC3-91FA-7A53B423CA81}" type="slidenum">
              <a:rPr lang="ru-RU" smtClean="0"/>
              <a:pPr/>
              <a:t>6</a:t>
            </a:fld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85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687235" y="6174305"/>
            <a:ext cx="2133600" cy="476250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fld id="{E888EA6A-1A3A-4D88-AE54-67999A45B696}" type="slidenum">
              <a:rPr lang="ru-RU" smtClean="0"/>
              <a:pPr/>
              <a:t>7</a:t>
            </a:fld>
            <a:endParaRPr lang="ru-RU" smtClean="0"/>
          </a:p>
        </p:txBody>
      </p:sp>
      <p:sp>
        <p:nvSpPr>
          <p:cNvPr id="28686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539750" y="260350"/>
            <a:ext cx="8229600" cy="439738"/>
          </a:xfrm>
          <a:solidFill>
            <a:schemeClr val="bg1"/>
          </a:solidFill>
        </p:spPr>
        <p:txBody>
          <a:bodyPr/>
          <a:lstStyle/>
          <a:p>
            <a:pPr eaLnBrk="1" hangingPunct="1"/>
            <a:r>
              <a:rPr lang="ru-RU" sz="2400" b="1" smtClean="0"/>
              <a:t>Кадры врачей – психиатров (абс.)</a:t>
            </a:r>
          </a:p>
        </p:txBody>
      </p:sp>
      <p:graphicFrame>
        <p:nvGraphicFramePr>
          <p:cNvPr id="3" name="Object 12"/>
          <p:cNvGraphicFramePr>
            <a:graphicFrameLocks noGrp="1" noChangeAspect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3782604290"/>
              </p:ext>
            </p:extLst>
          </p:nvPr>
        </p:nvGraphicFramePr>
        <p:xfrm>
          <a:off x="4166955" y="1088741"/>
          <a:ext cx="4533914" cy="45905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" name="Object 11"/>
          <p:cNvGraphicFramePr>
            <a:graphicFrameLocks noGrp="1" noChangeAspect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444042281"/>
              </p:ext>
            </p:extLst>
          </p:nvPr>
        </p:nvGraphicFramePr>
        <p:xfrm>
          <a:off x="538164" y="989013"/>
          <a:ext cx="3448772" cy="560228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10" name="Rectangle 6"/>
          <p:cNvSpPr>
            <a:spLocks noGrp="1" noChangeArrowheads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EB30B451-73E5-4282-9F60-C06CA09A2F0B}" type="slidenum">
              <a:rPr lang="ru-RU" smtClean="0"/>
              <a:pPr/>
              <a:t>8</a:t>
            </a:fld>
            <a:endParaRPr lang="ru-RU" smtClean="0"/>
          </a:p>
        </p:txBody>
      </p:sp>
      <p:sp>
        <p:nvSpPr>
          <p:cNvPr id="29711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466725" y="260350"/>
            <a:ext cx="8154988" cy="782638"/>
          </a:xfrm>
          <a:solidFill>
            <a:schemeClr val="bg1"/>
          </a:solidFill>
        </p:spPr>
        <p:txBody>
          <a:bodyPr/>
          <a:lstStyle/>
          <a:p>
            <a:pPr eaLnBrk="1" hangingPunct="1"/>
            <a:r>
              <a:rPr lang="ru-RU" sz="2400" b="1" dirty="0" smtClean="0"/>
              <a:t>Кадры врачей – психиатров   (на 10 тыс. населения)</a:t>
            </a:r>
          </a:p>
        </p:txBody>
      </p:sp>
      <p:graphicFrame>
        <p:nvGraphicFramePr>
          <p:cNvPr id="3" name="Object 10"/>
          <p:cNvGraphicFramePr>
            <a:graphicFrameLocks noGrp="1" noChangeAspect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3373971815"/>
              </p:ext>
            </p:extLst>
          </p:nvPr>
        </p:nvGraphicFramePr>
        <p:xfrm>
          <a:off x="4287838" y="1198563"/>
          <a:ext cx="4348162" cy="5104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" name="Object 13"/>
          <p:cNvGraphicFramePr>
            <a:graphicFrameLocks noGrp="1" noChangeAspect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3820395017"/>
              </p:ext>
            </p:extLst>
          </p:nvPr>
        </p:nvGraphicFramePr>
        <p:xfrm>
          <a:off x="466725" y="1217613"/>
          <a:ext cx="3657600" cy="53165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4" name="Rectangle 6"/>
          <p:cNvSpPr>
            <a:spLocks noGrp="1" noChangeArrowheads="1"/>
          </p:cNvSpPr>
          <p:nvPr>
            <p:ph type="sldNum" sz="quarter" idx="12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C74D3F5A-0352-45A8-88A4-43500FC91D9E}" type="slidenum">
              <a:rPr lang="ru-RU" smtClean="0"/>
              <a:pPr/>
              <a:t>9</a:t>
            </a:fld>
            <a:endParaRPr lang="ru-RU" smtClean="0"/>
          </a:p>
        </p:txBody>
      </p:sp>
      <p:sp>
        <p:nvSpPr>
          <p:cNvPr id="30735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468313" y="260350"/>
            <a:ext cx="8229600" cy="439738"/>
          </a:xfrm>
          <a:solidFill>
            <a:schemeClr val="bg1"/>
          </a:solidFill>
        </p:spPr>
        <p:txBody>
          <a:bodyPr/>
          <a:lstStyle/>
          <a:p>
            <a:pPr eaLnBrk="1" hangingPunct="1"/>
            <a:r>
              <a:rPr lang="ru-RU" sz="2400" b="1" smtClean="0"/>
              <a:t>Кадры врачей – психотерапевтов (абс.)</a:t>
            </a:r>
          </a:p>
        </p:txBody>
      </p:sp>
      <p:graphicFrame>
        <p:nvGraphicFramePr>
          <p:cNvPr id="2" name="Object 6"/>
          <p:cNvGraphicFramePr>
            <a:graphicFrameLocks noGrp="1" noChangeAspect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2504004125"/>
              </p:ext>
            </p:extLst>
          </p:nvPr>
        </p:nvGraphicFramePr>
        <p:xfrm>
          <a:off x="4346975" y="904875"/>
          <a:ext cx="4543026" cy="5435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Object 13"/>
          <p:cNvGraphicFramePr>
            <a:graphicFrameLocks noGrp="1" noChangeAspect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2287992955"/>
              </p:ext>
            </p:extLst>
          </p:nvPr>
        </p:nvGraphicFramePr>
        <p:xfrm>
          <a:off x="887413" y="863600"/>
          <a:ext cx="3409950" cy="56086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13456</TotalTime>
  <Words>4680</Words>
  <Application>Microsoft Office PowerPoint</Application>
  <PresentationFormat>Экран (4:3)</PresentationFormat>
  <Paragraphs>533</Paragraphs>
  <Slides>57</Slides>
  <Notes>3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57</vt:i4>
      </vt:variant>
    </vt:vector>
  </HeadingPairs>
  <TitlesOfParts>
    <vt:vector size="59" baseType="lpstr">
      <vt:lpstr>Оформление по умолчанию</vt:lpstr>
      <vt:lpstr>Лист</vt:lpstr>
      <vt:lpstr>Презентация PowerPoint</vt:lpstr>
      <vt:lpstr>Презентация PowerPoint</vt:lpstr>
      <vt:lpstr>Презентация PowerPoint</vt:lpstr>
      <vt:lpstr>Сеть амбулаторных  психиатрических учреждений</vt:lpstr>
      <vt:lpstr>Сеть стационарных  психиатрических учреждений</vt:lpstr>
      <vt:lpstr>Презентация PowerPoint</vt:lpstr>
      <vt:lpstr>Кадры врачей – психиатров (абс.)</vt:lpstr>
      <vt:lpstr>Кадры врачей – психиатров   (на 10 тыс. населения)</vt:lpstr>
      <vt:lpstr>Кадры врачей – психотерапевтов (абс.)</vt:lpstr>
      <vt:lpstr>Кадры врачей – психотерапевтов (на 10 тыс. населения)</vt:lpstr>
      <vt:lpstr>Занятые должности лиц с немедицинским образованием (абс.)</vt:lpstr>
      <vt:lpstr>Презентация PowerPoint</vt:lpstr>
      <vt:lpstr>Коечный фонд</vt:lpstr>
      <vt:lpstr>Число среднегодовых мест в дневных (ночных) стационарах</vt:lpstr>
      <vt:lpstr>Число мест в ЛПМ (ЛТМ)</vt:lpstr>
      <vt:lpstr>6. В 2018 г. по сравнению с 2017 г.  сократилось абсолютное число зарегистрированных пациентов, обратившихся за помощью в психоневрологические учреждения, на 27576 человек, на 0,7%, в том числе за счет числа пациентов с непсихотическими  психическими расстройствами на 4990 человек (на 0,25%), числа страдающих умственной отсталостью на 14219 человек (на 1,65%), пациентов с психозами и состояниями слабоумия – на 8367 человек (на 0,76%).               Показатель общей заболеваемости психическими расстройствами снизился за год на 0,7% - c 2697,3 до 2677,8. Вместе с тем общая заболеваемость возросла в некоторой степени по таким рубрикам как хронические, включая детские, психозы (на 7,1%). Увеличились показатели общей заболеваемости РАС (на 18,0%) и синдромом Аспергера (на 15,6%).</vt:lpstr>
      <vt:lpstr>Контингенты пациентов, больных психическими расстройствами, в РФ в 2016-2017 гг. </vt:lpstr>
      <vt:lpstr>           Пациенты с впервые в жизни установленным                                                              диагнозом психического расстройства                          в Российской Федерации в 2017-2018 гг.            В 2018 г. число пациентов с впервые в жизни установленным диагнозом психического расстройства увеличилось по сравнению с 2017 г. на 12147, показатель на 100 тыс.населения вырос с 290,7 до 298,9 (на 2,8%).  По непсихотическим психическим расстройствам – с 208,4 до 216,1 (на 3,7%), по психозам – с 60,8 до 62,1 (на 4,0%), по умственной отсталости убыл с 21,5 до 20,6, на 4,0%. В общем числе психически больных значительная доля приходится на лиц с психическими расстройствами органического характера как в контингенте, так и среди первичных пациентов. Доли этих расстройств имеют тенденцию к возрастанию. В 2018 г. доля больных с органическими расстройствами составила 35,6% (35,3% в 2017 г.) в контингенте психически больных, а среди впервые диагностированных – 44,1% (43,8% в 2017г.). </vt:lpstr>
      <vt:lpstr>Пациенты с впервые в жизни установленным диагнозом                  психического расстройства в РФ в 2017-2018 гг.</vt:lpstr>
      <vt:lpstr>7. В 2018 г. наблюдалось некоторое уменьшение контингента пациентов, имеющих инвалидность вследствие психических расстройств и расстройств поведения - на 1573 человека (на 0,1%). Показатель инвалидизации на 100 тыс. населения составил 715,3. Из общего контингента зарегистрированных пациентов с психическими расстройствами каждый четвертый является инвалидом по психическому заболеванию. Это объясняется выраженным социально - дезадаптирующим характером течения психических расстройств и расстройств поведения, отсутствием у психиатрических служб возможностей полноценной социально-трудовой реабилитации психически больных, утративших и еще стойко не утративших трудоспособность.</vt:lpstr>
      <vt:lpstr>Инвалидность вследствие психических расстройств в Российской Федерации в 2017 – 2018 гг.</vt:lpstr>
      <vt:lpstr>Аналогичная ситуация сложилась с контингентом пациентов с психическими расстройствами, впервые признанными инвалидами. В 2018 г. по сравнению с 2017 г. убыль этого показателя составила 2187 человек (5,1%), в 2017 г. прирост составлял 2393 человека (5,9%).  В расчете на 100 тыс. населения показатель инвалидизации вырос с 27,6 в 2016 г. до 29,2 в 2017 г., затем в 2018 г.  Снизился до 27,7.</vt:lpstr>
      <vt:lpstr>Первичная инвалидность вследствие психических расстройств в Российской Федерации в 2017 – 2018 гг.</vt:lpstr>
      <vt:lpstr>8. Начавшаяся в 2001 г. тенденция уменьшения числа госпитализированных продолжается. Остается тяжелым контингент госпитализированных, поскольку в его структуре более половины (53,4%) составляет группа психозов и состояний слабоумия, из их числа 65,7% составляют расстройства шизофренического спектра.          Среднее число дней пребывания в стационарах пациентов с психическими расстройствами, начиная с 2005 г., держится в диапазоне от 77 до 71 дня, в 2017 г. оно равнялось 70,6, в 2018 г. снизилось до 67,4 дня.  Этот показатель в группе психозов и состояний слабоумия в 2018 г. составил 85,9 дня, в группе шизофренических расстройств – 95,8 дня, с умственной отсталостью – 77,9 дня, с непсихотическими психическими расстройствами – 38,4 дня. </vt:lpstr>
      <vt:lpstr>Показатели госпитализации в РФ в 2017-2018 гг. </vt:lpstr>
      <vt:lpstr>                            Краткие выводы:  1. Начавшаяся более 10 лет назад реорганизация психиатрической службы вылилась в ее сокращение как в стационарном, так и в амбулаторном звеньях.  2. Сокращение кадрового медицинского персонала врачей психиатров и психотерапевтов сохранилось. Остается высоким коэффициент совместительства врачей-психиатров, особенно психотерапевтов. 3. Число занятых должностей специалистов с немедицинским образованием начало увеличиваться. 4. Сокращение психиатрического коечного фонда затронуло как койки для взрослых, так и для детей. 5. Средняя занятость психиатрической койки для взрослых в 2018г. составила 329 дней, детской койки – 315 дней. 6. Число мест в ЛТМ/ЛПМ уменьшилось.</vt:lpstr>
      <vt:lpstr>7. Абсолютное число зарегистрированных пациентов, обратившихся за помощью в психиатрические учреждения, уменьшилось за год как в целом, так и по большинству выделенных нозологических групп. 8. Число пациентов с впервые в жизни установленным диагнозом также снизилось. 9. Количество лиц, имеющих инвалидность в связи с психическими расстройствами на конец года несколько уменьшилось, но все же остается высоким. Уменьшилось число впервые признанных инвалидами пациентов. 10. Высокими остаются число госпитализированных в психиатрические стационары и средняя длительность пребывания в них по основным нозологическим группам. 11. Контингент пациентов остается сложным: более половины его составляют психозы и состояния слабоумия, в свою очередь две трети последней составляют расстройства шизофренического спектра.</vt:lpstr>
      <vt:lpstr>ЧАСТЬ II</vt:lpstr>
      <vt:lpstr>Внутриформенный внутритабличный контроли - таблицы (2000) и (3000) </vt:lpstr>
      <vt:lpstr>Дополнительные (расчетные) строки: </vt:lpstr>
      <vt:lpstr>Внутриформенный внутритабличный контроли -таблицы (2000) и (3000) - продолжение</vt:lpstr>
      <vt:lpstr>Внутриформенный внутритабличный контроли -таблицы (2000) и (3000) - продолжение</vt:lpstr>
      <vt:lpstr>Примеры расхождений по дополнительным (расчетным) строкам в т.2000</vt:lpstr>
      <vt:lpstr>Примеры расхождений по дополнительным (расчетным) строкам в т.2000 - продолжение</vt:lpstr>
      <vt:lpstr>Примеры расхождений по дополнительным (расчетным) строкам в т.3000</vt:lpstr>
      <vt:lpstr>Внутриформенный межтабличный контроль - таблицы (2000) и (3000) </vt:lpstr>
      <vt:lpstr>Примеры расхождений по внутриформенному межтабличному контролю между тт.2000-3000 по всем строкам и графам (в т.ч. расчетным)</vt:lpstr>
      <vt:lpstr>Форма 36 СВЕДЕНИЯ О КОНТИНГЕНТАХ ПСИХИЧЕСКИ БОЛЬНЫХ за 20__ г.</vt:lpstr>
      <vt:lpstr>Внутритабличный контроль  таблицы (2100) - Контингенты пациентов, находящихся под диспансерным наблюдением и (2110) - Контингенты пациентов, получающих консультативно-лечебную помощь</vt:lpstr>
      <vt:lpstr>Внутритабличный контроль  таблицы (2100) - Контингенты пациентов, находящихся под диспансерным наблюдением и (2110) - Контингенты пациентов, получающих консультативно-лечебную помощь (продолжение)</vt:lpstr>
      <vt:lpstr>Внутритабличный контроль  таблицы (2300) - Состав пациентов, больных психическими расстройствами, получивших медицинскую помощь в стационарных условиях</vt:lpstr>
      <vt:lpstr>Внутритабличный контроль  таблицы (2300) - Состав пациентов, больных психическими расстройствами, получивших медицинскую помощь в стационарных условиях (продолжение)</vt:lpstr>
      <vt:lpstr>Внутритабличный контроль  таблицы (2300) - Состав пациентов, больных психическими расстройствами, получивших медицинскую помощь в стационарных условиях (продолжение)</vt:lpstr>
      <vt:lpstr>Дополнительно к приему ф.№36</vt:lpstr>
      <vt:lpstr>Межформенный контроль – формы 10 и 36</vt:lpstr>
      <vt:lpstr>Межформенный контроль – формы 10 и 36 (продолжение)</vt:lpstr>
      <vt:lpstr>Межформенный контроль – формы 10 и 36 (продолжение)</vt:lpstr>
      <vt:lpstr>Межформенный контроль – формы 10 и 36 (продолжение)</vt:lpstr>
      <vt:lpstr>Межформенный контроль – фф.№10, 36 и 12</vt:lpstr>
      <vt:lpstr>Межформенный контроль – фф.№10, 36 и 12 (продолжение)</vt:lpstr>
      <vt:lpstr>Межформенный контроль – формы 10 и 12 (продолжение) </vt:lpstr>
      <vt:lpstr>Межформенный контроль фф.10 и 12 (продолжение)</vt:lpstr>
      <vt:lpstr>Межформенный контроль т.2100 ф. 36 и ф.№12 </vt:lpstr>
      <vt:lpstr>Межформенный контроль т.2100 фф.№12 и 36 (продолжение) </vt:lpstr>
      <vt:lpstr>Межформенный контроль т.2100 фф.№12 и 36 (продолжение) </vt:lpstr>
      <vt:lpstr>Презентация PowerPoint</vt:lpstr>
      <vt:lpstr>Презентация PowerPoint</vt:lpstr>
    </vt:vector>
  </TitlesOfParts>
  <Company>DarkStar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Валентина Киржанова</dc:creator>
  <cp:lastModifiedBy>User</cp:lastModifiedBy>
  <cp:revision>1845</cp:revision>
  <cp:lastPrinted>2016-12-08T05:24:21Z</cp:lastPrinted>
  <dcterms:created xsi:type="dcterms:W3CDTF">2010-09-29T13:24:53Z</dcterms:created>
  <dcterms:modified xsi:type="dcterms:W3CDTF">2019-12-03T09:45:54Z</dcterms:modified>
</cp:coreProperties>
</file>

<file path=docProps/thumbnail.jpeg>
</file>